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87" r:id="rId4"/>
  </p:sldMasterIdLst>
  <p:sldIdLst>
    <p:sldId id="256" r:id="rId5"/>
    <p:sldId id="279" r:id="rId6"/>
    <p:sldId id="258" r:id="rId7"/>
    <p:sldId id="277" r:id="rId8"/>
    <p:sldId id="280" r:id="rId9"/>
    <p:sldId id="278" r:id="rId10"/>
    <p:sldId id="259" r:id="rId11"/>
    <p:sldId id="260" r:id="rId12"/>
    <p:sldId id="261" r:id="rId13"/>
    <p:sldId id="262" r:id="rId14"/>
    <p:sldId id="263" r:id="rId15"/>
    <p:sldId id="275" r:id="rId16"/>
    <p:sldId id="264" r:id="rId17"/>
    <p:sldId id="265" r:id="rId18"/>
    <p:sldId id="267" r:id="rId19"/>
    <p:sldId id="276" r:id="rId20"/>
    <p:sldId id="268" r:id="rId21"/>
    <p:sldId id="266" r:id="rId22"/>
    <p:sldId id="282" r:id="rId23"/>
    <p:sldId id="283" r:id="rId24"/>
    <p:sldId id="269" r:id="rId25"/>
    <p:sldId id="270" r:id="rId26"/>
    <p:sldId id="271" r:id="rId27"/>
    <p:sldId id="272" r:id="rId28"/>
    <p:sldId id="284" r:id="rId29"/>
  </p:sldIdLst>
  <p:sldSz cx="10080625" cy="7559675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C82C46-12CD-7F44-A032-AA798334B551}" v="7" dt="2024-02-25T19:32:16.839"/>
    <p1510:client id="{AC9E178A-DCF1-4452-94D4-57D8ED30B645}" v="8" dt="2024-02-25T19:27:06.8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6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 Jean" userId="S::mjean@cegepsl.qc.ca::fe370f9d-995e-464a-8f70-1e8c74f31994" providerId="AD" clId="Web-{0AC82C46-12CD-7F44-A032-AA798334B551}"/>
    <pc:docChg chg="modSld">
      <pc:chgData name="Michel Jean" userId="S::mjean@cegepsl.qc.ca::fe370f9d-995e-464a-8f70-1e8c74f31994" providerId="AD" clId="Web-{0AC82C46-12CD-7F44-A032-AA798334B551}" dt="2024-02-25T19:32:16.839" v="4"/>
      <pc:docMkLst>
        <pc:docMk/>
      </pc:docMkLst>
      <pc:sldChg chg="modTransition">
        <pc:chgData name="Michel Jean" userId="S::mjean@cegepsl.qc.ca::fe370f9d-995e-464a-8f70-1e8c74f31994" providerId="AD" clId="Web-{0AC82C46-12CD-7F44-A032-AA798334B551}" dt="2024-02-25T19:32:16.839" v="4"/>
        <pc:sldMkLst>
          <pc:docMk/>
          <pc:sldMk cId="0" sldId="256"/>
        </pc:sldMkLst>
      </pc:sldChg>
      <pc:sldChg chg="modTransition">
        <pc:chgData name="Michel Jean" userId="S::mjean@cegepsl.qc.ca::fe370f9d-995e-464a-8f70-1e8c74f31994" providerId="AD" clId="Web-{0AC82C46-12CD-7F44-A032-AA798334B551}" dt="2024-02-25T19:32:16.839" v="4"/>
        <pc:sldMkLst>
          <pc:docMk/>
          <pc:sldMk cId="0" sldId="266"/>
        </pc:sldMkLst>
      </pc:sldChg>
    </pc:docChg>
  </pc:docChgLst>
  <pc:docChgLst>
    <pc:chgData name="Michel Jean" userId="fe370f9d-995e-464a-8f70-1e8c74f31994" providerId="ADAL" clId="{AC9E178A-DCF1-4452-94D4-57D8ED30B645}"/>
    <pc:docChg chg="modSld">
      <pc:chgData name="Michel Jean" userId="fe370f9d-995e-464a-8f70-1e8c74f31994" providerId="ADAL" clId="{AC9E178A-DCF1-4452-94D4-57D8ED30B645}" dt="2024-02-25T19:27:06.819" v="7"/>
      <pc:docMkLst>
        <pc:docMk/>
      </pc:docMkLst>
      <pc:sldChg chg="modTransition modAnim">
        <pc:chgData name="Michel Jean" userId="fe370f9d-995e-464a-8f70-1e8c74f31994" providerId="ADAL" clId="{AC9E178A-DCF1-4452-94D4-57D8ED30B645}" dt="2024-02-25T19:27:06.819" v="7"/>
        <pc:sldMkLst>
          <pc:docMk/>
          <pc:sldMk cId="0" sldId="266"/>
        </pc:sldMkLst>
      </pc:sldChg>
      <pc:sldChg chg="modSp">
        <pc:chgData name="Michel Jean" userId="fe370f9d-995e-464a-8f70-1e8c74f31994" providerId="ADAL" clId="{AC9E178A-DCF1-4452-94D4-57D8ED30B645}" dt="2024-02-25T19:21:04.897" v="3" actId="20577"/>
        <pc:sldMkLst>
          <pc:docMk/>
          <pc:sldMk cId="1619299514" sldId="283"/>
        </pc:sldMkLst>
        <pc:spChg chg="mod">
          <ac:chgData name="Michel Jean" userId="fe370f9d-995e-464a-8f70-1e8c74f31994" providerId="ADAL" clId="{AC9E178A-DCF1-4452-94D4-57D8ED30B645}" dt="2024-02-25T19:21:04.897" v="3" actId="20577"/>
          <ac:spMkLst>
            <pc:docMk/>
            <pc:sldMk cId="1619299514" sldId="283"/>
            <ac:spMk id="4" creationId="{92E1AF0A-A99C-C58C-75F5-AF438686BC4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5192" y="1595933"/>
            <a:ext cx="7299157" cy="3670246"/>
          </a:xfrm>
        </p:spPr>
        <p:txBody>
          <a:bodyPr anchor="b"/>
          <a:lstStyle>
            <a:lvl1pPr>
              <a:defRPr sz="793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5192" y="5266177"/>
            <a:ext cx="7299157" cy="949556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1472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4" y="5291758"/>
            <a:ext cx="7299156" cy="624724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55192" y="755968"/>
            <a:ext cx="7299157" cy="401316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3" y="5916482"/>
            <a:ext cx="7299155" cy="544226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6538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2" y="1595931"/>
            <a:ext cx="7299157" cy="2183906"/>
          </a:xfrm>
        </p:spPr>
        <p:txBody>
          <a:bodyPr/>
          <a:lstStyle>
            <a:lvl1pPr>
              <a:defRPr sz="529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2" y="4031827"/>
            <a:ext cx="7299157" cy="2603888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9803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422" y="1595931"/>
            <a:ext cx="6615740" cy="2561090"/>
          </a:xfrm>
        </p:spPr>
        <p:txBody>
          <a:bodyPr/>
          <a:lstStyle>
            <a:lvl1pPr>
              <a:defRPr sz="529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596515" y="4157021"/>
            <a:ext cx="6020549" cy="37718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543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2" y="4795793"/>
            <a:ext cx="7299157" cy="1847921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2925" y="1070627"/>
            <a:ext cx="663212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3448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6673" y="2881216"/>
            <a:ext cx="663212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3448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73813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1" y="3443853"/>
            <a:ext cx="7299159" cy="1822325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192" y="5266178"/>
            <a:ext cx="7299157" cy="948432"/>
          </a:xfrm>
        </p:spPr>
        <p:txBody>
          <a:bodyPr anchor="t"/>
          <a:lstStyle>
            <a:lvl1pPr marL="0" indent="0" algn="l">
              <a:buNone/>
              <a:defRPr sz="2205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7817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63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472" y="2183906"/>
            <a:ext cx="243717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612" y="2939874"/>
            <a:ext cx="2421030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1936" y="2183906"/>
            <a:ext cx="2428383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03207" y="2939874"/>
            <a:ext cx="2437111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2400" y="2183906"/>
            <a:ext cx="2424970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92400" y="2939874"/>
            <a:ext cx="2424970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81662" y="2351899"/>
            <a:ext cx="0" cy="436781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58028" y="2351899"/>
            <a:ext cx="0" cy="437275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4807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63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612" y="4685884"/>
            <a:ext cx="2431534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9612" y="2435895"/>
            <a:ext cx="2431534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9612" y="5321108"/>
            <a:ext cx="2431534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6663" y="4685884"/>
            <a:ext cx="2423656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16662" y="2435895"/>
            <a:ext cx="2423656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15543" y="5321107"/>
            <a:ext cx="2426866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2400" y="4685884"/>
            <a:ext cx="2424970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92399" y="2435895"/>
            <a:ext cx="2424970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92298" y="5321104"/>
            <a:ext cx="2428182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81662" y="2351899"/>
            <a:ext cx="0" cy="436781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58028" y="2351899"/>
            <a:ext cx="0" cy="437275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4168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3884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7903" y="474232"/>
            <a:ext cx="1449468" cy="6422224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612" y="852315"/>
            <a:ext cx="6139229" cy="604414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1174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60000" y="3780000"/>
            <a:ext cx="9360000" cy="95868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/>
          <a:p>
            <a:pPr algn="ctr"/>
            <a:endParaRPr lang="fr-FR" sz="36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360000" y="5220000"/>
            <a:ext cx="9360000" cy="198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2200" b="0" strike="noStrike" spc="-1">
              <a:solidFill>
                <a:srgbClr val="FFFFFF"/>
              </a:solidFill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97083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0651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4" y="3154532"/>
            <a:ext cx="7299156" cy="2111646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192" y="5266178"/>
            <a:ext cx="7299157" cy="948432"/>
          </a:xfrm>
        </p:spPr>
        <p:txBody>
          <a:bodyPr anchor="t"/>
          <a:lstStyle>
            <a:lvl1pPr marL="0" indent="0" algn="l">
              <a:buNone/>
              <a:defRPr sz="2205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071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482" y="2271404"/>
            <a:ext cx="3635941" cy="462505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483" y="2266462"/>
            <a:ext cx="3635943" cy="462999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6371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482" y="2099910"/>
            <a:ext cx="3635939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482" y="2771881"/>
            <a:ext cx="3635941" cy="4124573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6484" y="2099910"/>
            <a:ext cx="363594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6484" y="2771881"/>
            <a:ext cx="3635941" cy="4124573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0835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960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333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1" y="1595932"/>
            <a:ext cx="2812810" cy="1595931"/>
          </a:xfrm>
        </p:spPr>
        <p:txBody>
          <a:bodyPr anchor="b"/>
          <a:lstStyle>
            <a:lvl1pPr algn="l">
              <a:defRPr sz="2646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7061" y="1595932"/>
            <a:ext cx="4297289" cy="5039783"/>
          </a:xfrm>
        </p:spPr>
        <p:txBody>
          <a:bodyPr anchor="ctr">
            <a:normAutofit/>
          </a:bodyPr>
          <a:lstStyle>
            <a:lvl1pPr>
              <a:defRPr sz="2205"/>
            </a:lvl1pPr>
            <a:lvl2pPr>
              <a:defRPr sz="1984"/>
            </a:lvl2pPr>
            <a:lvl3pPr>
              <a:defRPr sz="1764"/>
            </a:lvl3pPr>
            <a:lvl4pPr>
              <a:defRPr sz="1543"/>
            </a:lvl4pPr>
            <a:lvl5pPr>
              <a:defRPr sz="1543"/>
            </a:lvl5pPr>
            <a:lvl6pPr>
              <a:defRPr sz="1543"/>
            </a:lvl6pPr>
            <a:lvl7pPr>
              <a:defRPr sz="1543"/>
            </a:lvl7pPr>
            <a:lvl8pPr>
              <a:defRPr sz="1543"/>
            </a:lvl8pPr>
            <a:lvl9pPr>
              <a:defRPr sz="154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1" y="3449453"/>
            <a:ext cx="2812810" cy="3191862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1184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326" y="2043903"/>
            <a:ext cx="4212028" cy="1735934"/>
          </a:xfrm>
        </p:spPr>
        <p:txBody>
          <a:bodyPr anchor="b">
            <a:normAutofit/>
          </a:bodyPr>
          <a:lstStyle>
            <a:lvl1pPr algn="l">
              <a:defRPr sz="3968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47541" y="1259946"/>
            <a:ext cx="2646853" cy="503978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1" y="4031827"/>
            <a:ext cx="4205473" cy="1511935"/>
          </a:xfrm>
        </p:spPr>
        <p:txBody>
          <a:bodyPr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105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 trans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944686" y="1847921"/>
            <a:ext cx="3108193" cy="3107866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6272645" y="-503978"/>
            <a:ext cx="1764109" cy="1763924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944686" y="6719711"/>
            <a:ext cx="1092068" cy="1091953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69761" y="2939874"/>
            <a:ext cx="4620286" cy="4619801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925808" y="3191863"/>
            <a:ext cx="2604161" cy="2603888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539035" y="0"/>
            <a:ext cx="756047" cy="12119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9" y="499038"/>
            <a:ext cx="7778066" cy="1543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482" y="2262970"/>
            <a:ext cx="7399132" cy="4624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8262763" y="2015869"/>
            <a:ext cx="1091952" cy="25208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13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872043" y="3597249"/>
            <a:ext cx="4254709" cy="2520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13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561951" y="325995"/>
            <a:ext cx="693223" cy="84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088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241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  <p:sldLayoutId id="2147483905" r:id="rId18"/>
  </p:sldLayoutIdLst>
  <p:hf sldNum="0" hdr="0" ftr="0" dt="0"/>
  <p:txStyles>
    <p:titleStyle>
      <a:lvl1pPr algn="l" defTabSz="503979" rtl="0" eaLnBrk="1" latinLnBrk="0" hangingPunct="1">
        <a:spcBef>
          <a:spcPct val="0"/>
        </a:spcBef>
        <a:buNone/>
        <a:defRPr sz="463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985" indent="-377985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205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818967" indent="-314988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984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259951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764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763930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267909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771890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275869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779850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4283829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9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6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9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92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90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8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59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84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ZoneTexte 82"/>
          <p:cNvSpPr txBox="1"/>
          <p:nvPr/>
        </p:nvSpPr>
        <p:spPr>
          <a:xfrm>
            <a:off x="536550" y="693649"/>
            <a:ext cx="5116537" cy="1788308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strike="noStrike" spc="-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2- Problèmes éthiques des algorithmes</a:t>
            </a:r>
            <a:br>
              <a:rPr lang="en-US" sz="33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3300" strike="noStrike" spc="-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d’intelligence artificielle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536550" y="2687884"/>
            <a:ext cx="5116536" cy="4172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500" strike="noStrike" spc="-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Dans la section 1 nous avons appris à :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1500" strike="noStrike" spc="-1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500" strike="noStrike" spc="-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reconnaître la présence d’algorithme dans la vie de tous les jours;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500" strike="noStrike" spc="-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comprendre le fonctionnement d’une machine de Turing ;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500" strike="noStrike" spc="-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identifier les éléments de base de tous les systèmes informatiques;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500" strike="noStrike" spc="-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distinguer l’intelligence de la rationalité;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500" strike="noStrike" spc="-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distinguer une conception forte et faible de l’IA;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500" strike="noStrike" spc="-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identifier différents usages de l’IA;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500" strike="noStrike" spc="-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distinguer les grandes catégories d’algorithmes d’IA.</a:t>
            </a:r>
          </a:p>
        </p:txBody>
      </p:sp>
      <p:pic>
        <p:nvPicPr>
          <p:cNvPr id="3" name="Image 2" descr="Une image contenant bâtiment, bouteille, intérieur, ville&#10;&#10;Description générée automatiquement">
            <a:extLst>
              <a:ext uri="{FF2B5EF4-FFF2-40B4-BE49-F238E27FC236}">
                <a16:creationId xmlns:a16="http://schemas.microsoft.com/office/drawing/2014/main" id="{B61D496D-8600-C5C0-C2FF-4C1D0D211E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r="23460" b="-1"/>
          <a:stretch/>
        </p:blipFill>
        <p:spPr>
          <a:xfrm>
            <a:off x="5977247" y="1"/>
            <a:ext cx="4103725" cy="7559676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ZoneTexte 102"/>
          <p:cNvSpPr txBox="1"/>
          <p:nvPr/>
        </p:nvSpPr>
        <p:spPr>
          <a:xfrm>
            <a:off x="432000" y="576000"/>
            <a:ext cx="9360000" cy="958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>
                <a:solidFill>
                  <a:srgbClr val="FFFFFF"/>
                </a:solidFill>
                <a:latin typeface="Source Sans Pro Black"/>
              </a:rPr>
              <a:t>2.2- Position du problème</a:t>
            </a:r>
          </a:p>
        </p:txBody>
      </p:sp>
      <p:pic>
        <p:nvPicPr>
          <p:cNvPr id="104" name="Image 103"/>
          <p:cNvPicPr/>
          <p:nvPr/>
        </p:nvPicPr>
        <p:blipFill>
          <a:blip r:embed="rId2"/>
          <a:stretch/>
        </p:blipFill>
        <p:spPr>
          <a:xfrm>
            <a:off x="576000" y="1915920"/>
            <a:ext cx="3052080" cy="3052080"/>
          </a:xfrm>
          <a:prstGeom prst="rect">
            <a:avLst/>
          </a:prstGeom>
          <a:ln w="0">
            <a:noFill/>
          </a:ln>
        </p:spPr>
      </p:pic>
      <p:pic>
        <p:nvPicPr>
          <p:cNvPr id="105" name="Image 104"/>
          <p:cNvPicPr/>
          <p:nvPr/>
        </p:nvPicPr>
        <p:blipFill>
          <a:blip r:embed="rId3"/>
          <a:stretch/>
        </p:blipFill>
        <p:spPr>
          <a:xfrm>
            <a:off x="4699440" y="3454560"/>
            <a:ext cx="4876560" cy="2809440"/>
          </a:xfrm>
          <a:prstGeom prst="rect">
            <a:avLst/>
          </a:prstGeom>
          <a:ln w="0">
            <a:noFill/>
          </a:ln>
        </p:spPr>
      </p:pic>
      <p:pic>
        <p:nvPicPr>
          <p:cNvPr id="106" name="Image 105"/>
          <p:cNvPicPr/>
          <p:nvPr/>
        </p:nvPicPr>
        <p:blipFill>
          <a:blip r:embed="rId4"/>
          <a:stretch/>
        </p:blipFill>
        <p:spPr>
          <a:xfrm>
            <a:off x="5904000" y="2165040"/>
            <a:ext cx="3880080" cy="2586960"/>
          </a:xfrm>
          <a:prstGeom prst="rect">
            <a:avLst/>
          </a:prstGeom>
          <a:ln w="0">
            <a:noFill/>
          </a:ln>
        </p:spPr>
      </p:pic>
      <p:pic>
        <p:nvPicPr>
          <p:cNvPr id="107" name="Image 106"/>
          <p:cNvPicPr/>
          <p:nvPr/>
        </p:nvPicPr>
        <p:blipFill>
          <a:blip r:embed="rId5"/>
          <a:stretch/>
        </p:blipFill>
        <p:spPr>
          <a:xfrm>
            <a:off x="4320000" y="2304000"/>
            <a:ext cx="2815920" cy="1877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ZoneTexte 107"/>
          <p:cNvSpPr txBox="1"/>
          <p:nvPr/>
        </p:nvSpPr>
        <p:spPr>
          <a:xfrm>
            <a:off x="432000" y="576000"/>
            <a:ext cx="9360000" cy="958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>
                <a:solidFill>
                  <a:srgbClr val="FFFFFF"/>
                </a:solidFill>
                <a:latin typeface="Source Sans Pro Black"/>
              </a:rPr>
              <a:t>2.2- Position du problème</a:t>
            </a:r>
          </a:p>
        </p:txBody>
      </p:sp>
      <p:sp>
        <p:nvSpPr>
          <p:cNvPr id="109" name="ZoneTexte 108"/>
          <p:cNvSpPr txBox="1"/>
          <p:nvPr/>
        </p:nvSpPr>
        <p:spPr>
          <a:xfrm>
            <a:off x="1236960" y="2124000"/>
            <a:ext cx="7902720" cy="48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2800" b="0" strike="noStrike" spc="-1">
                <a:latin typeface="Arial"/>
              </a:rPr>
              <a:t>Un algorithme est-il neutre en terme de valeurs ?</a:t>
            </a:r>
          </a:p>
        </p:txBody>
      </p:sp>
      <p:sp>
        <p:nvSpPr>
          <p:cNvPr id="110" name="ZoneTexte 109"/>
          <p:cNvSpPr txBox="1"/>
          <p:nvPr/>
        </p:nvSpPr>
        <p:spPr>
          <a:xfrm>
            <a:off x="1245960" y="3004920"/>
            <a:ext cx="6458040" cy="883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2800" b="0" strike="noStrike" spc="-1">
                <a:latin typeface="Arial"/>
              </a:rPr>
              <a:t>En équipe, produire un algorithme pour </a:t>
            </a:r>
          </a:p>
          <a:p>
            <a:r>
              <a:rPr lang="fr-FR" sz="2800" b="0" strike="noStrike" spc="-1">
                <a:latin typeface="Arial"/>
              </a:rPr>
              <a:t>produire la meilleur Pizza</a:t>
            </a:r>
          </a:p>
        </p:txBody>
      </p:sp>
      <p:sp>
        <p:nvSpPr>
          <p:cNvPr id="111" name="Forme libre : forme 110"/>
          <p:cNvSpPr/>
          <p:nvPr/>
        </p:nvSpPr>
        <p:spPr>
          <a:xfrm>
            <a:off x="883440" y="4176000"/>
            <a:ext cx="4876920" cy="2133720"/>
          </a:xfrm>
          <a:custGeom>
            <a:avLst/>
            <a:gdLst/>
            <a:ahLst/>
            <a:cxnLst/>
            <a:rect l="0" t="0" r="r" b="b"/>
            <a:pathLst>
              <a:path w="13547" h="5927">
                <a:moveTo>
                  <a:pt x="0" y="5926"/>
                </a:moveTo>
                <a:lnTo>
                  <a:pt x="0" y="0"/>
                </a:lnTo>
                <a:lnTo>
                  <a:pt x="13546" y="0"/>
                </a:lnTo>
                <a:lnTo>
                  <a:pt x="13546" y="5926"/>
                </a:lnTo>
                <a:lnTo>
                  <a:pt x="0" y="5926"/>
                </a:lnTo>
                <a:close/>
              </a:path>
            </a:pathLst>
          </a:custGeom>
          <a:blipFill rotWithShape="0">
            <a:blip r:embed="rId2"/>
            <a:stretch/>
          </a:blipFill>
          <a:ln w="0">
            <a:noFill/>
          </a:ln>
        </p:spPr>
        <p:txBody>
          <a:bodyPr/>
          <a:lstStyle/>
          <a:p>
            <a:endParaRPr lang="fr-CA"/>
          </a:p>
        </p:txBody>
      </p:sp>
      <p:sp>
        <p:nvSpPr>
          <p:cNvPr id="112" name="ZoneTexte 111"/>
          <p:cNvSpPr txBox="1"/>
          <p:nvPr/>
        </p:nvSpPr>
        <p:spPr>
          <a:xfrm>
            <a:off x="6028560" y="5635080"/>
            <a:ext cx="3475440" cy="1420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2400" b="0" strike="noStrike" spc="-1">
                <a:latin typeface="Arial"/>
              </a:rPr>
              <a:t>Comment programmer une IA pour produire la meilleur Pizza ?</a:t>
            </a:r>
          </a:p>
        </p:txBody>
      </p:sp>
      <p:sp>
        <p:nvSpPr>
          <p:cNvPr id="113" name="ZoneTexte 112"/>
          <p:cNvSpPr txBox="1"/>
          <p:nvPr/>
        </p:nvSpPr>
        <p:spPr>
          <a:xfrm>
            <a:off x="4656240" y="4409280"/>
            <a:ext cx="4415760" cy="48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2800" b="0" strike="noStrike" spc="-1">
                <a:latin typeface="Arial"/>
              </a:rPr>
              <a:t>Comparez vos algorithmes</a:t>
            </a:r>
          </a:p>
        </p:txBody>
      </p:sp>
      <p:grpSp>
        <p:nvGrpSpPr>
          <p:cNvPr id="114" name="Groupe 113"/>
          <p:cNvGrpSpPr/>
          <p:nvPr/>
        </p:nvGrpSpPr>
        <p:grpSpPr>
          <a:xfrm>
            <a:off x="600480" y="648000"/>
            <a:ext cx="8205840" cy="4372920"/>
            <a:chOff x="600480" y="648000"/>
            <a:chExt cx="8205840" cy="4372920"/>
          </a:xfrm>
        </p:grpSpPr>
        <p:sp>
          <p:nvSpPr>
            <p:cNvPr id="115" name="Forme libre : forme 114"/>
            <p:cNvSpPr/>
            <p:nvPr/>
          </p:nvSpPr>
          <p:spPr>
            <a:xfrm>
              <a:off x="600480" y="819720"/>
              <a:ext cx="650520" cy="3227760"/>
            </a:xfrm>
            <a:custGeom>
              <a:avLst/>
              <a:gdLst/>
              <a:ahLst/>
              <a:cxnLst/>
              <a:rect l="0" t="0" r="r" b="b"/>
              <a:pathLst>
                <a:path w="1807" h="8966">
                  <a:moveTo>
                    <a:pt x="1476" y="8965"/>
                  </a:moveTo>
                  <a:lnTo>
                    <a:pt x="1476" y="3531"/>
                  </a:lnTo>
                  <a:cubicBezTo>
                    <a:pt x="1476" y="3408"/>
                    <a:pt x="1476" y="3285"/>
                    <a:pt x="1476" y="3162"/>
                  </a:cubicBezTo>
                  <a:cubicBezTo>
                    <a:pt x="1477" y="3039"/>
                    <a:pt x="1481" y="2511"/>
                    <a:pt x="1488" y="1578"/>
                  </a:cubicBezTo>
                  <a:cubicBezTo>
                    <a:pt x="1429" y="2719"/>
                    <a:pt x="1385" y="3515"/>
                    <a:pt x="1356" y="3964"/>
                  </a:cubicBezTo>
                  <a:lnTo>
                    <a:pt x="1036" y="8965"/>
                  </a:lnTo>
                  <a:lnTo>
                    <a:pt x="771" y="8965"/>
                  </a:lnTo>
                  <a:lnTo>
                    <a:pt x="450" y="3964"/>
                  </a:lnTo>
                  <a:lnTo>
                    <a:pt x="315" y="1578"/>
                  </a:lnTo>
                  <a:cubicBezTo>
                    <a:pt x="325" y="2562"/>
                    <a:pt x="330" y="3213"/>
                    <a:pt x="330" y="3531"/>
                  </a:cubicBezTo>
                  <a:lnTo>
                    <a:pt x="330" y="8965"/>
                  </a:lnTo>
                  <a:lnTo>
                    <a:pt x="0" y="8965"/>
                  </a:lnTo>
                  <a:lnTo>
                    <a:pt x="0" y="0"/>
                  </a:lnTo>
                  <a:lnTo>
                    <a:pt x="498" y="0"/>
                  </a:lnTo>
                  <a:lnTo>
                    <a:pt x="816" y="5014"/>
                  </a:lnTo>
                  <a:lnTo>
                    <a:pt x="844" y="5498"/>
                  </a:lnTo>
                  <a:lnTo>
                    <a:pt x="904" y="6700"/>
                  </a:lnTo>
                  <a:lnTo>
                    <a:pt x="984" y="5262"/>
                  </a:lnTo>
                  <a:lnTo>
                    <a:pt x="1311" y="0"/>
                  </a:lnTo>
                  <a:lnTo>
                    <a:pt x="1806" y="0"/>
                  </a:lnTo>
                  <a:lnTo>
                    <a:pt x="1806" y="8965"/>
                  </a:lnTo>
                  <a:lnTo>
                    <a:pt x="1476" y="8965"/>
                  </a:lnTo>
                  <a:close/>
                </a:path>
              </a:pathLst>
            </a:custGeom>
            <a:solidFill>
              <a:srgbClr val="FF3333"/>
            </a:solidFill>
            <a:ln w="0">
              <a:noFill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16" name="Forme libre : forme 115"/>
            <p:cNvSpPr/>
            <p:nvPr/>
          </p:nvSpPr>
          <p:spPr>
            <a:xfrm>
              <a:off x="1348920" y="1522800"/>
              <a:ext cx="449280" cy="2570400"/>
            </a:xfrm>
            <a:custGeom>
              <a:avLst/>
              <a:gdLst/>
              <a:ahLst/>
              <a:cxnLst/>
              <a:rect l="0" t="0" r="r" b="b"/>
              <a:pathLst>
                <a:path w="1248" h="7140">
                  <a:moveTo>
                    <a:pt x="638" y="7139"/>
                  </a:moveTo>
                  <a:cubicBezTo>
                    <a:pt x="433" y="7139"/>
                    <a:pt x="275" y="6833"/>
                    <a:pt x="165" y="6220"/>
                  </a:cubicBezTo>
                  <a:cubicBezTo>
                    <a:pt x="55" y="5607"/>
                    <a:pt x="0" y="4713"/>
                    <a:pt x="0" y="3538"/>
                  </a:cubicBezTo>
                  <a:cubicBezTo>
                    <a:pt x="0" y="2401"/>
                    <a:pt x="56" y="1527"/>
                    <a:pt x="168" y="916"/>
                  </a:cubicBezTo>
                  <a:cubicBezTo>
                    <a:pt x="280" y="305"/>
                    <a:pt x="438" y="0"/>
                    <a:pt x="643" y="0"/>
                  </a:cubicBezTo>
                  <a:cubicBezTo>
                    <a:pt x="839" y="0"/>
                    <a:pt x="989" y="328"/>
                    <a:pt x="1092" y="983"/>
                  </a:cubicBezTo>
                  <a:cubicBezTo>
                    <a:pt x="1196" y="1638"/>
                    <a:pt x="1247" y="2598"/>
                    <a:pt x="1247" y="3862"/>
                  </a:cubicBezTo>
                  <a:lnTo>
                    <a:pt x="1247" y="3913"/>
                  </a:lnTo>
                  <a:lnTo>
                    <a:pt x="372" y="3913"/>
                  </a:lnTo>
                  <a:cubicBezTo>
                    <a:pt x="372" y="4584"/>
                    <a:pt x="397" y="5089"/>
                    <a:pt x="446" y="5431"/>
                  </a:cubicBezTo>
                  <a:cubicBezTo>
                    <a:pt x="495" y="5772"/>
                    <a:pt x="565" y="5943"/>
                    <a:pt x="656" y="5943"/>
                  </a:cubicBezTo>
                  <a:cubicBezTo>
                    <a:pt x="781" y="5943"/>
                    <a:pt x="860" y="5669"/>
                    <a:pt x="893" y="5122"/>
                  </a:cubicBezTo>
                  <a:lnTo>
                    <a:pt x="1227" y="5269"/>
                  </a:lnTo>
                  <a:cubicBezTo>
                    <a:pt x="1131" y="6516"/>
                    <a:pt x="934" y="7139"/>
                    <a:pt x="638" y="7139"/>
                  </a:cubicBezTo>
                  <a:moveTo>
                    <a:pt x="638" y="1126"/>
                  </a:moveTo>
                  <a:cubicBezTo>
                    <a:pt x="555" y="1126"/>
                    <a:pt x="491" y="1273"/>
                    <a:pt x="446" y="1565"/>
                  </a:cubicBezTo>
                  <a:cubicBezTo>
                    <a:pt x="401" y="1858"/>
                    <a:pt x="377" y="2267"/>
                    <a:pt x="375" y="2793"/>
                  </a:cubicBezTo>
                  <a:lnTo>
                    <a:pt x="904" y="2793"/>
                  </a:lnTo>
                  <a:cubicBezTo>
                    <a:pt x="898" y="2238"/>
                    <a:pt x="871" y="1821"/>
                    <a:pt x="825" y="1543"/>
                  </a:cubicBezTo>
                  <a:cubicBezTo>
                    <a:pt x="779" y="1265"/>
                    <a:pt x="716" y="1126"/>
                    <a:pt x="638" y="1126"/>
                  </a:cubicBezTo>
                  <a:close/>
                </a:path>
              </a:pathLst>
            </a:custGeom>
            <a:solidFill>
              <a:srgbClr val="FF3333"/>
            </a:solidFill>
            <a:ln w="0">
              <a:noFill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17" name="Forme libre : forme 116"/>
            <p:cNvSpPr/>
            <p:nvPr/>
          </p:nvSpPr>
          <p:spPr>
            <a:xfrm>
              <a:off x="1895040" y="648000"/>
              <a:ext cx="127800" cy="3399840"/>
            </a:xfrm>
            <a:custGeom>
              <a:avLst/>
              <a:gdLst/>
              <a:ahLst/>
              <a:cxnLst/>
              <a:rect l="0" t="0" r="r" b="b"/>
              <a:pathLst>
                <a:path w="355" h="9444">
                  <a:moveTo>
                    <a:pt x="0" y="1317"/>
                  </a:moveTo>
                  <a:cubicBezTo>
                    <a:pt x="0" y="878"/>
                    <a:pt x="0" y="439"/>
                    <a:pt x="0" y="0"/>
                  </a:cubicBezTo>
                  <a:cubicBezTo>
                    <a:pt x="118" y="0"/>
                    <a:pt x="236" y="0"/>
                    <a:pt x="354" y="0"/>
                  </a:cubicBezTo>
                  <a:cubicBezTo>
                    <a:pt x="354" y="439"/>
                    <a:pt x="354" y="878"/>
                    <a:pt x="354" y="1317"/>
                  </a:cubicBezTo>
                  <a:cubicBezTo>
                    <a:pt x="236" y="1317"/>
                    <a:pt x="118" y="1317"/>
                    <a:pt x="0" y="1317"/>
                  </a:cubicBezTo>
                  <a:moveTo>
                    <a:pt x="0" y="9443"/>
                  </a:moveTo>
                  <a:cubicBezTo>
                    <a:pt x="0" y="7148"/>
                    <a:pt x="0" y="4853"/>
                    <a:pt x="0" y="2558"/>
                  </a:cubicBezTo>
                  <a:cubicBezTo>
                    <a:pt x="118" y="2558"/>
                    <a:pt x="236" y="2558"/>
                    <a:pt x="354" y="2558"/>
                  </a:cubicBezTo>
                  <a:cubicBezTo>
                    <a:pt x="354" y="4853"/>
                    <a:pt x="354" y="7148"/>
                    <a:pt x="354" y="9443"/>
                  </a:cubicBezTo>
                  <a:cubicBezTo>
                    <a:pt x="236" y="9443"/>
                    <a:pt x="118" y="9443"/>
                    <a:pt x="0" y="9443"/>
                  </a:cubicBezTo>
                  <a:close/>
                </a:path>
              </a:pathLst>
            </a:custGeom>
            <a:solidFill>
              <a:srgbClr val="FF3333"/>
            </a:solidFill>
            <a:ln w="0">
              <a:noFill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18" name="Forme libre : forme 117"/>
            <p:cNvSpPr/>
            <p:nvPr/>
          </p:nvSpPr>
          <p:spPr>
            <a:xfrm>
              <a:off x="2153880" y="648000"/>
              <a:ext cx="127800" cy="3399840"/>
            </a:xfrm>
            <a:custGeom>
              <a:avLst/>
              <a:gdLst/>
              <a:ahLst/>
              <a:cxnLst/>
              <a:rect l="0" t="0" r="r" b="b"/>
              <a:pathLst>
                <a:path w="355" h="9444">
                  <a:moveTo>
                    <a:pt x="0" y="9443"/>
                  </a:moveTo>
                  <a:cubicBezTo>
                    <a:pt x="0" y="6295"/>
                    <a:pt x="0" y="3148"/>
                    <a:pt x="0" y="0"/>
                  </a:cubicBezTo>
                  <a:cubicBezTo>
                    <a:pt x="118" y="0"/>
                    <a:pt x="236" y="0"/>
                    <a:pt x="354" y="0"/>
                  </a:cubicBezTo>
                  <a:cubicBezTo>
                    <a:pt x="354" y="3148"/>
                    <a:pt x="354" y="6295"/>
                    <a:pt x="354" y="9443"/>
                  </a:cubicBezTo>
                  <a:cubicBezTo>
                    <a:pt x="236" y="9443"/>
                    <a:pt x="118" y="9443"/>
                    <a:pt x="0" y="9443"/>
                  </a:cubicBezTo>
                  <a:close/>
                </a:path>
              </a:pathLst>
            </a:custGeom>
            <a:solidFill>
              <a:srgbClr val="FF3333"/>
            </a:solidFill>
            <a:ln w="0">
              <a:noFill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19" name="Forme libre : forme 118"/>
            <p:cNvSpPr/>
            <p:nvPr/>
          </p:nvSpPr>
          <p:spPr>
            <a:xfrm>
              <a:off x="2412720" y="648000"/>
              <a:ext cx="127800" cy="3399840"/>
            </a:xfrm>
            <a:custGeom>
              <a:avLst/>
              <a:gdLst/>
              <a:ahLst/>
              <a:cxnLst/>
              <a:rect l="0" t="0" r="r" b="b"/>
              <a:pathLst>
                <a:path w="355" h="9444">
                  <a:moveTo>
                    <a:pt x="0" y="9443"/>
                  </a:moveTo>
                  <a:cubicBezTo>
                    <a:pt x="0" y="6295"/>
                    <a:pt x="0" y="3148"/>
                    <a:pt x="0" y="0"/>
                  </a:cubicBezTo>
                  <a:cubicBezTo>
                    <a:pt x="118" y="0"/>
                    <a:pt x="236" y="0"/>
                    <a:pt x="354" y="0"/>
                  </a:cubicBezTo>
                  <a:cubicBezTo>
                    <a:pt x="354" y="3148"/>
                    <a:pt x="354" y="6295"/>
                    <a:pt x="354" y="9443"/>
                  </a:cubicBezTo>
                  <a:cubicBezTo>
                    <a:pt x="236" y="9443"/>
                    <a:pt x="118" y="9443"/>
                    <a:pt x="0" y="9443"/>
                  </a:cubicBezTo>
                  <a:close/>
                </a:path>
              </a:pathLst>
            </a:custGeom>
            <a:solidFill>
              <a:srgbClr val="FF3333"/>
            </a:solidFill>
            <a:ln w="0">
              <a:noFill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20" name="Forme libre : forme 119"/>
            <p:cNvSpPr/>
            <p:nvPr/>
          </p:nvSpPr>
          <p:spPr>
            <a:xfrm>
              <a:off x="2642400" y="1522800"/>
              <a:ext cx="449280" cy="2570400"/>
            </a:xfrm>
            <a:custGeom>
              <a:avLst/>
              <a:gdLst/>
              <a:ahLst/>
              <a:cxnLst/>
              <a:rect l="0" t="0" r="r" b="b"/>
              <a:pathLst>
                <a:path w="1248" h="7140">
                  <a:moveTo>
                    <a:pt x="638" y="7139"/>
                  </a:moveTo>
                  <a:cubicBezTo>
                    <a:pt x="433" y="7139"/>
                    <a:pt x="275" y="6833"/>
                    <a:pt x="165" y="6220"/>
                  </a:cubicBezTo>
                  <a:cubicBezTo>
                    <a:pt x="55" y="5607"/>
                    <a:pt x="0" y="4713"/>
                    <a:pt x="0" y="3538"/>
                  </a:cubicBezTo>
                  <a:cubicBezTo>
                    <a:pt x="0" y="2401"/>
                    <a:pt x="56" y="1527"/>
                    <a:pt x="168" y="916"/>
                  </a:cubicBezTo>
                  <a:cubicBezTo>
                    <a:pt x="280" y="305"/>
                    <a:pt x="438" y="0"/>
                    <a:pt x="643" y="0"/>
                  </a:cubicBezTo>
                  <a:cubicBezTo>
                    <a:pt x="839" y="0"/>
                    <a:pt x="989" y="328"/>
                    <a:pt x="1092" y="983"/>
                  </a:cubicBezTo>
                  <a:cubicBezTo>
                    <a:pt x="1196" y="1638"/>
                    <a:pt x="1247" y="2598"/>
                    <a:pt x="1247" y="3862"/>
                  </a:cubicBezTo>
                  <a:lnTo>
                    <a:pt x="1247" y="3913"/>
                  </a:lnTo>
                  <a:lnTo>
                    <a:pt x="372" y="3913"/>
                  </a:lnTo>
                  <a:cubicBezTo>
                    <a:pt x="372" y="4584"/>
                    <a:pt x="397" y="5089"/>
                    <a:pt x="446" y="5431"/>
                  </a:cubicBezTo>
                  <a:cubicBezTo>
                    <a:pt x="495" y="5772"/>
                    <a:pt x="565" y="5943"/>
                    <a:pt x="656" y="5943"/>
                  </a:cubicBezTo>
                  <a:cubicBezTo>
                    <a:pt x="781" y="5943"/>
                    <a:pt x="860" y="5669"/>
                    <a:pt x="893" y="5122"/>
                  </a:cubicBezTo>
                  <a:lnTo>
                    <a:pt x="1227" y="5269"/>
                  </a:lnTo>
                  <a:cubicBezTo>
                    <a:pt x="1131" y="6516"/>
                    <a:pt x="934" y="7139"/>
                    <a:pt x="638" y="7139"/>
                  </a:cubicBezTo>
                  <a:moveTo>
                    <a:pt x="638" y="1126"/>
                  </a:moveTo>
                  <a:cubicBezTo>
                    <a:pt x="555" y="1126"/>
                    <a:pt x="491" y="1273"/>
                    <a:pt x="446" y="1565"/>
                  </a:cubicBezTo>
                  <a:cubicBezTo>
                    <a:pt x="401" y="1858"/>
                    <a:pt x="377" y="2267"/>
                    <a:pt x="375" y="2793"/>
                  </a:cubicBezTo>
                  <a:lnTo>
                    <a:pt x="904" y="2793"/>
                  </a:lnTo>
                  <a:cubicBezTo>
                    <a:pt x="898" y="2238"/>
                    <a:pt x="871" y="1821"/>
                    <a:pt x="825" y="1543"/>
                  </a:cubicBezTo>
                  <a:cubicBezTo>
                    <a:pt x="779" y="1265"/>
                    <a:pt x="716" y="1126"/>
                    <a:pt x="638" y="1126"/>
                  </a:cubicBezTo>
                  <a:close/>
                </a:path>
              </a:pathLst>
            </a:custGeom>
            <a:solidFill>
              <a:srgbClr val="FF3333"/>
            </a:solidFill>
            <a:ln w="0">
              <a:noFill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21" name="Forme libre : forme 120"/>
            <p:cNvSpPr/>
            <p:nvPr/>
          </p:nvSpPr>
          <p:spPr>
            <a:xfrm>
              <a:off x="3181680" y="1568880"/>
              <a:ext cx="449280" cy="2524680"/>
            </a:xfrm>
            <a:custGeom>
              <a:avLst/>
              <a:gdLst/>
              <a:ahLst/>
              <a:cxnLst/>
              <a:rect l="0" t="0" r="r" b="b"/>
              <a:pathLst>
                <a:path w="1248" h="7013">
                  <a:moveTo>
                    <a:pt x="354" y="0"/>
                  </a:moveTo>
                  <a:lnTo>
                    <a:pt x="354" y="3862"/>
                  </a:lnTo>
                  <a:cubicBezTo>
                    <a:pt x="354" y="5071"/>
                    <a:pt x="435" y="5676"/>
                    <a:pt x="597" y="5676"/>
                  </a:cubicBezTo>
                  <a:cubicBezTo>
                    <a:pt x="682" y="5676"/>
                    <a:pt x="752" y="5490"/>
                    <a:pt x="804" y="5119"/>
                  </a:cubicBezTo>
                  <a:cubicBezTo>
                    <a:pt x="857" y="4748"/>
                    <a:pt x="883" y="4272"/>
                    <a:pt x="883" y="3691"/>
                  </a:cubicBezTo>
                  <a:lnTo>
                    <a:pt x="883" y="0"/>
                  </a:lnTo>
                  <a:lnTo>
                    <a:pt x="1237" y="0"/>
                  </a:lnTo>
                  <a:lnTo>
                    <a:pt x="1237" y="5345"/>
                  </a:lnTo>
                  <a:cubicBezTo>
                    <a:pt x="1237" y="5930"/>
                    <a:pt x="1241" y="6444"/>
                    <a:pt x="1247" y="6885"/>
                  </a:cubicBezTo>
                  <a:lnTo>
                    <a:pt x="909" y="6885"/>
                  </a:lnTo>
                  <a:cubicBezTo>
                    <a:pt x="899" y="6274"/>
                    <a:pt x="894" y="5818"/>
                    <a:pt x="894" y="5517"/>
                  </a:cubicBezTo>
                  <a:lnTo>
                    <a:pt x="888" y="5517"/>
                  </a:lnTo>
                  <a:cubicBezTo>
                    <a:pt x="841" y="6039"/>
                    <a:pt x="781" y="6418"/>
                    <a:pt x="708" y="6656"/>
                  </a:cubicBezTo>
                  <a:cubicBezTo>
                    <a:pt x="636" y="6893"/>
                    <a:pt x="549" y="7012"/>
                    <a:pt x="449" y="7012"/>
                  </a:cubicBezTo>
                  <a:cubicBezTo>
                    <a:pt x="304" y="7012"/>
                    <a:pt x="193" y="6788"/>
                    <a:pt x="116" y="6341"/>
                  </a:cubicBezTo>
                  <a:cubicBezTo>
                    <a:pt x="39" y="5893"/>
                    <a:pt x="0" y="5237"/>
                    <a:pt x="0" y="4371"/>
                  </a:cubicBezTo>
                  <a:lnTo>
                    <a:pt x="0" y="0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FF3333"/>
            </a:solidFill>
            <a:ln w="0">
              <a:noFill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22" name="Forme libre : forme 121"/>
            <p:cNvSpPr/>
            <p:nvPr/>
          </p:nvSpPr>
          <p:spPr>
            <a:xfrm>
              <a:off x="3753360" y="1520640"/>
              <a:ext cx="286920" cy="2526840"/>
            </a:xfrm>
            <a:custGeom>
              <a:avLst/>
              <a:gdLst/>
              <a:ahLst/>
              <a:cxnLst/>
              <a:rect l="0" t="0" r="r" b="b"/>
              <a:pathLst>
                <a:path w="797" h="7019">
                  <a:moveTo>
                    <a:pt x="10" y="7018"/>
                  </a:moveTo>
                  <a:lnTo>
                    <a:pt x="10" y="1750"/>
                  </a:lnTo>
                  <a:cubicBezTo>
                    <a:pt x="10" y="1372"/>
                    <a:pt x="9" y="1057"/>
                    <a:pt x="7" y="805"/>
                  </a:cubicBezTo>
                  <a:cubicBezTo>
                    <a:pt x="5" y="552"/>
                    <a:pt x="3" y="329"/>
                    <a:pt x="0" y="134"/>
                  </a:cubicBezTo>
                  <a:lnTo>
                    <a:pt x="338" y="134"/>
                  </a:lnTo>
                  <a:cubicBezTo>
                    <a:pt x="341" y="210"/>
                    <a:pt x="344" y="442"/>
                    <a:pt x="348" y="830"/>
                  </a:cubicBezTo>
                  <a:cubicBezTo>
                    <a:pt x="352" y="1218"/>
                    <a:pt x="354" y="1476"/>
                    <a:pt x="354" y="1603"/>
                  </a:cubicBezTo>
                  <a:lnTo>
                    <a:pt x="359" y="1603"/>
                  </a:lnTo>
                  <a:cubicBezTo>
                    <a:pt x="394" y="1120"/>
                    <a:pt x="425" y="779"/>
                    <a:pt x="452" y="582"/>
                  </a:cubicBezTo>
                  <a:cubicBezTo>
                    <a:pt x="478" y="385"/>
                    <a:pt x="510" y="239"/>
                    <a:pt x="547" y="143"/>
                  </a:cubicBezTo>
                  <a:cubicBezTo>
                    <a:pt x="584" y="48"/>
                    <a:pt x="631" y="0"/>
                    <a:pt x="686" y="0"/>
                  </a:cubicBezTo>
                  <a:cubicBezTo>
                    <a:pt x="732" y="0"/>
                    <a:pt x="768" y="32"/>
                    <a:pt x="796" y="95"/>
                  </a:cubicBezTo>
                  <a:lnTo>
                    <a:pt x="796" y="1591"/>
                  </a:lnTo>
                  <a:cubicBezTo>
                    <a:pt x="739" y="1527"/>
                    <a:pt x="688" y="1495"/>
                    <a:pt x="645" y="1495"/>
                  </a:cubicBezTo>
                  <a:cubicBezTo>
                    <a:pt x="556" y="1495"/>
                    <a:pt x="488" y="1676"/>
                    <a:pt x="438" y="2036"/>
                  </a:cubicBezTo>
                  <a:cubicBezTo>
                    <a:pt x="389" y="2397"/>
                    <a:pt x="365" y="2931"/>
                    <a:pt x="365" y="3640"/>
                  </a:cubicBezTo>
                  <a:lnTo>
                    <a:pt x="365" y="7018"/>
                  </a:lnTo>
                  <a:lnTo>
                    <a:pt x="10" y="7018"/>
                  </a:lnTo>
                  <a:close/>
                </a:path>
              </a:pathLst>
            </a:custGeom>
            <a:solidFill>
              <a:srgbClr val="FF3333"/>
            </a:solidFill>
            <a:ln w="0">
              <a:noFill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23" name="Forme libre : forme 122"/>
            <p:cNvSpPr/>
            <p:nvPr/>
          </p:nvSpPr>
          <p:spPr>
            <a:xfrm>
              <a:off x="4374000" y="1515960"/>
              <a:ext cx="469080" cy="3504960"/>
            </a:xfrm>
            <a:custGeom>
              <a:avLst/>
              <a:gdLst/>
              <a:ahLst/>
              <a:cxnLst/>
              <a:rect l="0" t="0" r="r" b="b"/>
              <a:pathLst>
                <a:path w="1303" h="9736">
                  <a:moveTo>
                    <a:pt x="1302" y="3557"/>
                  </a:moveTo>
                  <a:cubicBezTo>
                    <a:pt x="1302" y="4707"/>
                    <a:pt x="1256" y="5594"/>
                    <a:pt x="1165" y="6220"/>
                  </a:cubicBezTo>
                  <a:cubicBezTo>
                    <a:pt x="1074" y="6846"/>
                    <a:pt x="945" y="7158"/>
                    <a:pt x="778" y="7158"/>
                  </a:cubicBezTo>
                  <a:cubicBezTo>
                    <a:pt x="682" y="7158"/>
                    <a:pt x="599" y="7053"/>
                    <a:pt x="528" y="6843"/>
                  </a:cubicBezTo>
                  <a:cubicBezTo>
                    <a:pt x="457" y="6633"/>
                    <a:pt x="402" y="6331"/>
                    <a:pt x="365" y="5937"/>
                  </a:cubicBezTo>
                  <a:lnTo>
                    <a:pt x="357" y="5937"/>
                  </a:lnTo>
                  <a:cubicBezTo>
                    <a:pt x="362" y="6064"/>
                    <a:pt x="365" y="6450"/>
                    <a:pt x="365" y="7095"/>
                  </a:cubicBezTo>
                  <a:lnTo>
                    <a:pt x="365" y="9735"/>
                  </a:lnTo>
                  <a:lnTo>
                    <a:pt x="10" y="9735"/>
                  </a:lnTo>
                  <a:lnTo>
                    <a:pt x="10" y="1731"/>
                  </a:lnTo>
                  <a:cubicBezTo>
                    <a:pt x="10" y="1082"/>
                    <a:pt x="7" y="554"/>
                    <a:pt x="0" y="146"/>
                  </a:cubicBezTo>
                  <a:lnTo>
                    <a:pt x="344" y="146"/>
                  </a:lnTo>
                  <a:cubicBezTo>
                    <a:pt x="349" y="223"/>
                    <a:pt x="352" y="373"/>
                    <a:pt x="355" y="598"/>
                  </a:cubicBezTo>
                  <a:cubicBezTo>
                    <a:pt x="358" y="823"/>
                    <a:pt x="359" y="1046"/>
                    <a:pt x="359" y="1266"/>
                  </a:cubicBezTo>
                  <a:lnTo>
                    <a:pt x="365" y="1266"/>
                  </a:lnTo>
                  <a:cubicBezTo>
                    <a:pt x="444" y="422"/>
                    <a:pt x="590" y="0"/>
                    <a:pt x="801" y="0"/>
                  </a:cubicBezTo>
                  <a:cubicBezTo>
                    <a:pt x="960" y="0"/>
                    <a:pt x="1083" y="309"/>
                    <a:pt x="1171" y="926"/>
                  </a:cubicBezTo>
                  <a:cubicBezTo>
                    <a:pt x="1258" y="1543"/>
                    <a:pt x="1302" y="2420"/>
                    <a:pt x="1302" y="3557"/>
                  </a:cubicBezTo>
                  <a:moveTo>
                    <a:pt x="932" y="3557"/>
                  </a:moveTo>
                  <a:cubicBezTo>
                    <a:pt x="932" y="2013"/>
                    <a:pt x="838" y="1241"/>
                    <a:pt x="651" y="1241"/>
                  </a:cubicBezTo>
                  <a:cubicBezTo>
                    <a:pt x="557" y="1241"/>
                    <a:pt x="485" y="1449"/>
                    <a:pt x="435" y="1864"/>
                  </a:cubicBezTo>
                  <a:cubicBezTo>
                    <a:pt x="384" y="2280"/>
                    <a:pt x="359" y="2861"/>
                    <a:pt x="359" y="3608"/>
                  </a:cubicBezTo>
                  <a:cubicBezTo>
                    <a:pt x="359" y="4350"/>
                    <a:pt x="384" y="4924"/>
                    <a:pt x="435" y="5329"/>
                  </a:cubicBezTo>
                  <a:cubicBezTo>
                    <a:pt x="485" y="5734"/>
                    <a:pt x="556" y="5937"/>
                    <a:pt x="648" y="5937"/>
                  </a:cubicBezTo>
                  <a:cubicBezTo>
                    <a:pt x="838" y="5937"/>
                    <a:pt x="932" y="5143"/>
                    <a:pt x="932" y="3557"/>
                  </a:cubicBezTo>
                  <a:close/>
                </a:path>
              </a:pathLst>
            </a:custGeom>
            <a:solidFill>
              <a:srgbClr val="FF3333"/>
            </a:solidFill>
            <a:ln w="0">
              <a:noFill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24" name="Forme libre : forme 123"/>
            <p:cNvSpPr/>
            <p:nvPr/>
          </p:nvSpPr>
          <p:spPr>
            <a:xfrm>
              <a:off x="4917240" y="1522800"/>
              <a:ext cx="495720" cy="2570400"/>
            </a:xfrm>
            <a:custGeom>
              <a:avLst/>
              <a:gdLst/>
              <a:ahLst/>
              <a:cxnLst/>
              <a:rect l="0" t="0" r="r" b="b"/>
              <a:pathLst>
                <a:path w="1377" h="7140">
                  <a:moveTo>
                    <a:pt x="1376" y="3563"/>
                  </a:moveTo>
                  <a:cubicBezTo>
                    <a:pt x="1376" y="4679"/>
                    <a:pt x="1315" y="5554"/>
                    <a:pt x="1192" y="6188"/>
                  </a:cubicBezTo>
                  <a:cubicBezTo>
                    <a:pt x="1069" y="6822"/>
                    <a:pt x="899" y="7139"/>
                    <a:pt x="682" y="7139"/>
                  </a:cubicBezTo>
                  <a:cubicBezTo>
                    <a:pt x="470" y="7139"/>
                    <a:pt x="303" y="6821"/>
                    <a:pt x="182" y="6185"/>
                  </a:cubicBezTo>
                  <a:cubicBezTo>
                    <a:pt x="61" y="5549"/>
                    <a:pt x="0" y="4675"/>
                    <a:pt x="0" y="3563"/>
                  </a:cubicBezTo>
                  <a:cubicBezTo>
                    <a:pt x="0" y="2456"/>
                    <a:pt x="61" y="1586"/>
                    <a:pt x="182" y="951"/>
                  </a:cubicBezTo>
                  <a:cubicBezTo>
                    <a:pt x="303" y="317"/>
                    <a:pt x="472" y="0"/>
                    <a:pt x="690" y="0"/>
                  </a:cubicBezTo>
                  <a:cubicBezTo>
                    <a:pt x="913" y="0"/>
                    <a:pt x="1083" y="306"/>
                    <a:pt x="1200" y="919"/>
                  </a:cubicBezTo>
                  <a:cubicBezTo>
                    <a:pt x="1317" y="1532"/>
                    <a:pt x="1376" y="2414"/>
                    <a:pt x="1376" y="3563"/>
                  </a:cubicBezTo>
                  <a:moveTo>
                    <a:pt x="1005" y="3563"/>
                  </a:moveTo>
                  <a:cubicBezTo>
                    <a:pt x="1005" y="2745"/>
                    <a:pt x="979" y="2151"/>
                    <a:pt x="926" y="1782"/>
                  </a:cubicBezTo>
                  <a:cubicBezTo>
                    <a:pt x="873" y="1413"/>
                    <a:pt x="796" y="1228"/>
                    <a:pt x="695" y="1228"/>
                  </a:cubicBezTo>
                  <a:cubicBezTo>
                    <a:pt x="480" y="1228"/>
                    <a:pt x="372" y="2006"/>
                    <a:pt x="372" y="3563"/>
                  </a:cubicBezTo>
                  <a:cubicBezTo>
                    <a:pt x="372" y="4331"/>
                    <a:pt x="398" y="4915"/>
                    <a:pt x="451" y="5316"/>
                  </a:cubicBezTo>
                  <a:cubicBezTo>
                    <a:pt x="503" y="5717"/>
                    <a:pt x="579" y="5918"/>
                    <a:pt x="679" y="5918"/>
                  </a:cubicBezTo>
                  <a:cubicBezTo>
                    <a:pt x="896" y="5918"/>
                    <a:pt x="1005" y="5133"/>
                    <a:pt x="1005" y="3563"/>
                  </a:cubicBezTo>
                  <a:close/>
                </a:path>
              </a:pathLst>
            </a:custGeom>
            <a:solidFill>
              <a:srgbClr val="FF3333"/>
            </a:solidFill>
            <a:ln w="0">
              <a:noFill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25" name="Forme libre : forme 124"/>
            <p:cNvSpPr/>
            <p:nvPr/>
          </p:nvSpPr>
          <p:spPr>
            <a:xfrm>
              <a:off x="5506920" y="1568880"/>
              <a:ext cx="449280" cy="2524680"/>
            </a:xfrm>
            <a:custGeom>
              <a:avLst/>
              <a:gdLst/>
              <a:ahLst/>
              <a:cxnLst/>
              <a:rect l="0" t="0" r="r" b="b"/>
              <a:pathLst>
                <a:path w="1248" h="7013">
                  <a:moveTo>
                    <a:pt x="354" y="0"/>
                  </a:moveTo>
                  <a:lnTo>
                    <a:pt x="354" y="3862"/>
                  </a:lnTo>
                  <a:cubicBezTo>
                    <a:pt x="354" y="5071"/>
                    <a:pt x="435" y="5676"/>
                    <a:pt x="597" y="5676"/>
                  </a:cubicBezTo>
                  <a:cubicBezTo>
                    <a:pt x="682" y="5676"/>
                    <a:pt x="752" y="5490"/>
                    <a:pt x="804" y="5119"/>
                  </a:cubicBezTo>
                  <a:cubicBezTo>
                    <a:pt x="857" y="4748"/>
                    <a:pt x="883" y="4272"/>
                    <a:pt x="883" y="3691"/>
                  </a:cubicBezTo>
                  <a:lnTo>
                    <a:pt x="883" y="0"/>
                  </a:lnTo>
                  <a:lnTo>
                    <a:pt x="1237" y="0"/>
                  </a:lnTo>
                  <a:lnTo>
                    <a:pt x="1237" y="5345"/>
                  </a:lnTo>
                  <a:cubicBezTo>
                    <a:pt x="1237" y="5930"/>
                    <a:pt x="1241" y="6444"/>
                    <a:pt x="1247" y="6885"/>
                  </a:cubicBezTo>
                  <a:lnTo>
                    <a:pt x="909" y="6885"/>
                  </a:lnTo>
                  <a:cubicBezTo>
                    <a:pt x="899" y="6274"/>
                    <a:pt x="894" y="5818"/>
                    <a:pt x="894" y="5517"/>
                  </a:cubicBezTo>
                  <a:lnTo>
                    <a:pt x="888" y="5517"/>
                  </a:lnTo>
                  <a:cubicBezTo>
                    <a:pt x="841" y="6039"/>
                    <a:pt x="781" y="6418"/>
                    <a:pt x="708" y="6656"/>
                  </a:cubicBezTo>
                  <a:cubicBezTo>
                    <a:pt x="636" y="6893"/>
                    <a:pt x="549" y="7012"/>
                    <a:pt x="449" y="7012"/>
                  </a:cubicBezTo>
                  <a:cubicBezTo>
                    <a:pt x="304" y="7012"/>
                    <a:pt x="193" y="6788"/>
                    <a:pt x="116" y="6341"/>
                  </a:cubicBezTo>
                  <a:cubicBezTo>
                    <a:pt x="39" y="5893"/>
                    <a:pt x="0" y="5237"/>
                    <a:pt x="0" y="4371"/>
                  </a:cubicBezTo>
                  <a:lnTo>
                    <a:pt x="0" y="0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FF3333"/>
            </a:solidFill>
            <a:ln w="0">
              <a:noFill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26" name="Forme libre : forme 125"/>
            <p:cNvSpPr/>
            <p:nvPr/>
          </p:nvSpPr>
          <p:spPr>
            <a:xfrm>
              <a:off x="6078600" y="1520640"/>
              <a:ext cx="286920" cy="2526840"/>
            </a:xfrm>
            <a:custGeom>
              <a:avLst/>
              <a:gdLst/>
              <a:ahLst/>
              <a:cxnLst/>
              <a:rect l="0" t="0" r="r" b="b"/>
              <a:pathLst>
                <a:path w="797" h="7019">
                  <a:moveTo>
                    <a:pt x="10" y="7018"/>
                  </a:moveTo>
                  <a:lnTo>
                    <a:pt x="10" y="1750"/>
                  </a:lnTo>
                  <a:cubicBezTo>
                    <a:pt x="10" y="1372"/>
                    <a:pt x="9" y="1057"/>
                    <a:pt x="7" y="805"/>
                  </a:cubicBezTo>
                  <a:cubicBezTo>
                    <a:pt x="5" y="552"/>
                    <a:pt x="3" y="329"/>
                    <a:pt x="0" y="134"/>
                  </a:cubicBezTo>
                  <a:lnTo>
                    <a:pt x="338" y="134"/>
                  </a:lnTo>
                  <a:cubicBezTo>
                    <a:pt x="341" y="210"/>
                    <a:pt x="344" y="442"/>
                    <a:pt x="348" y="830"/>
                  </a:cubicBezTo>
                  <a:cubicBezTo>
                    <a:pt x="352" y="1218"/>
                    <a:pt x="354" y="1476"/>
                    <a:pt x="354" y="1603"/>
                  </a:cubicBezTo>
                  <a:lnTo>
                    <a:pt x="359" y="1603"/>
                  </a:lnTo>
                  <a:cubicBezTo>
                    <a:pt x="394" y="1120"/>
                    <a:pt x="425" y="779"/>
                    <a:pt x="452" y="582"/>
                  </a:cubicBezTo>
                  <a:cubicBezTo>
                    <a:pt x="478" y="385"/>
                    <a:pt x="510" y="239"/>
                    <a:pt x="547" y="143"/>
                  </a:cubicBezTo>
                  <a:cubicBezTo>
                    <a:pt x="584" y="48"/>
                    <a:pt x="631" y="0"/>
                    <a:pt x="686" y="0"/>
                  </a:cubicBezTo>
                  <a:cubicBezTo>
                    <a:pt x="732" y="0"/>
                    <a:pt x="768" y="32"/>
                    <a:pt x="796" y="95"/>
                  </a:cubicBezTo>
                  <a:lnTo>
                    <a:pt x="796" y="1591"/>
                  </a:lnTo>
                  <a:cubicBezTo>
                    <a:pt x="739" y="1527"/>
                    <a:pt x="688" y="1495"/>
                    <a:pt x="645" y="1495"/>
                  </a:cubicBezTo>
                  <a:cubicBezTo>
                    <a:pt x="556" y="1495"/>
                    <a:pt x="488" y="1676"/>
                    <a:pt x="438" y="2036"/>
                  </a:cubicBezTo>
                  <a:cubicBezTo>
                    <a:pt x="389" y="2397"/>
                    <a:pt x="365" y="2931"/>
                    <a:pt x="365" y="3640"/>
                  </a:cubicBezTo>
                  <a:lnTo>
                    <a:pt x="365" y="7018"/>
                  </a:lnTo>
                  <a:lnTo>
                    <a:pt x="10" y="7018"/>
                  </a:lnTo>
                  <a:close/>
                </a:path>
              </a:pathLst>
            </a:custGeom>
            <a:solidFill>
              <a:srgbClr val="FF3333"/>
            </a:solidFill>
            <a:ln w="0">
              <a:noFill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27" name="Forme libre : forme 126"/>
            <p:cNvSpPr/>
            <p:nvPr/>
          </p:nvSpPr>
          <p:spPr>
            <a:xfrm>
              <a:off x="6676200" y="1520640"/>
              <a:ext cx="468000" cy="3500640"/>
            </a:xfrm>
            <a:custGeom>
              <a:avLst/>
              <a:gdLst/>
              <a:ahLst/>
              <a:cxnLst/>
              <a:rect l="0" t="0" r="r" b="b"/>
              <a:pathLst>
                <a:path w="1300" h="9724">
                  <a:moveTo>
                    <a:pt x="0" y="3582"/>
                  </a:moveTo>
                  <a:cubicBezTo>
                    <a:pt x="0" y="2445"/>
                    <a:pt x="46" y="1564"/>
                    <a:pt x="138" y="939"/>
                  </a:cubicBezTo>
                  <a:cubicBezTo>
                    <a:pt x="230" y="313"/>
                    <a:pt x="360" y="0"/>
                    <a:pt x="527" y="0"/>
                  </a:cubicBezTo>
                  <a:cubicBezTo>
                    <a:pt x="726" y="0"/>
                    <a:pt x="863" y="414"/>
                    <a:pt x="940" y="1241"/>
                  </a:cubicBezTo>
                  <a:cubicBezTo>
                    <a:pt x="940" y="1046"/>
                    <a:pt x="942" y="828"/>
                    <a:pt x="947" y="589"/>
                  </a:cubicBezTo>
                  <a:cubicBezTo>
                    <a:pt x="951" y="349"/>
                    <a:pt x="955" y="197"/>
                    <a:pt x="959" y="134"/>
                  </a:cubicBezTo>
                  <a:lnTo>
                    <a:pt x="1299" y="134"/>
                  </a:lnTo>
                  <a:cubicBezTo>
                    <a:pt x="1294" y="592"/>
                    <a:pt x="1292" y="1120"/>
                    <a:pt x="1292" y="1718"/>
                  </a:cubicBezTo>
                  <a:lnTo>
                    <a:pt x="1292" y="9723"/>
                  </a:lnTo>
                  <a:lnTo>
                    <a:pt x="940" y="9723"/>
                  </a:lnTo>
                  <a:lnTo>
                    <a:pt x="940" y="6859"/>
                  </a:lnTo>
                  <a:lnTo>
                    <a:pt x="946" y="5873"/>
                  </a:lnTo>
                  <a:lnTo>
                    <a:pt x="943" y="5873"/>
                  </a:lnTo>
                  <a:cubicBezTo>
                    <a:pt x="865" y="6721"/>
                    <a:pt x="717" y="7146"/>
                    <a:pt x="498" y="7146"/>
                  </a:cubicBezTo>
                  <a:cubicBezTo>
                    <a:pt x="339" y="7146"/>
                    <a:pt x="217" y="6833"/>
                    <a:pt x="130" y="6207"/>
                  </a:cubicBezTo>
                  <a:cubicBezTo>
                    <a:pt x="43" y="5581"/>
                    <a:pt x="0" y="4707"/>
                    <a:pt x="0" y="3582"/>
                  </a:cubicBezTo>
                  <a:moveTo>
                    <a:pt x="942" y="3544"/>
                  </a:moveTo>
                  <a:cubicBezTo>
                    <a:pt x="942" y="2810"/>
                    <a:pt x="918" y="2241"/>
                    <a:pt x="869" y="1836"/>
                  </a:cubicBezTo>
                  <a:cubicBezTo>
                    <a:pt x="820" y="1431"/>
                    <a:pt x="748" y="1228"/>
                    <a:pt x="653" y="1228"/>
                  </a:cubicBezTo>
                  <a:cubicBezTo>
                    <a:pt x="464" y="1228"/>
                    <a:pt x="370" y="2013"/>
                    <a:pt x="370" y="3582"/>
                  </a:cubicBezTo>
                  <a:cubicBezTo>
                    <a:pt x="370" y="5143"/>
                    <a:pt x="463" y="5924"/>
                    <a:pt x="651" y="5924"/>
                  </a:cubicBezTo>
                  <a:cubicBezTo>
                    <a:pt x="743" y="5924"/>
                    <a:pt x="815" y="5717"/>
                    <a:pt x="866" y="5304"/>
                  </a:cubicBezTo>
                  <a:cubicBezTo>
                    <a:pt x="917" y="4890"/>
                    <a:pt x="942" y="4303"/>
                    <a:pt x="942" y="3544"/>
                  </a:cubicBezTo>
                  <a:close/>
                </a:path>
              </a:pathLst>
            </a:custGeom>
            <a:solidFill>
              <a:srgbClr val="FF3333"/>
            </a:solidFill>
            <a:ln w="0">
              <a:noFill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28" name="Forme libre : forme 127"/>
            <p:cNvSpPr/>
            <p:nvPr/>
          </p:nvSpPr>
          <p:spPr>
            <a:xfrm>
              <a:off x="7263720" y="1568880"/>
              <a:ext cx="449280" cy="2524680"/>
            </a:xfrm>
            <a:custGeom>
              <a:avLst/>
              <a:gdLst/>
              <a:ahLst/>
              <a:cxnLst/>
              <a:rect l="0" t="0" r="r" b="b"/>
              <a:pathLst>
                <a:path w="1248" h="7013">
                  <a:moveTo>
                    <a:pt x="354" y="0"/>
                  </a:moveTo>
                  <a:lnTo>
                    <a:pt x="354" y="3862"/>
                  </a:lnTo>
                  <a:cubicBezTo>
                    <a:pt x="354" y="5071"/>
                    <a:pt x="435" y="5676"/>
                    <a:pt x="597" y="5676"/>
                  </a:cubicBezTo>
                  <a:cubicBezTo>
                    <a:pt x="682" y="5676"/>
                    <a:pt x="752" y="5490"/>
                    <a:pt x="804" y="5119"/>
                  </a:cubicBezTo>
                  <a:cubicBezTo>
                    <a:pt x="857" y="4748"/>
                    <a:pt x="883" y="4272"/>
                    <a:pt x="883" y="3691"/>
                  </a:cubicBezTo>
                  <a:lnTo>
                    <a:pt x="883" y="0"/>
                  </a:lnTo>
                  <a:lnTo>
                    <a:pt x="1237" y="0"/>
                  </a:lnTo>
                  <a:lnTo>
                    <a:pt x="1237" y="5345"/>
                  </a:lnTo>
                  <a:cubicBezTo>
                    <a:pt x="1237" y="5930"/>
                    <a:pt x="1241" y="6444"/>
                    <a:pt x="1247" y="6885"/>
                  </a:cubicBezTo>
                  <a:lnTo>
                    <a:pt x="909" y="6885"/>
                  </a:lnTo>
                  <a:cubicBezTo>
                    <a:pt x="899" y="6274"/>
                    <a:pt x="894" y="5818"/>
                    <a:pt x="894" y="5517"/>
                  </a:cubicBezTo>
                  <a:lnTo>
                    <a:pt x="888" y="5517"/>
                  </a:lnTo>
                  <a:cubicBezTo>
                    <a:pt x="841" y="6039"/>
                    <a:pt x="781" y="6418"/>
                    <a:pt x="708" y="6656"/>
                  </a:cubicBezTo>
                  <a:cubicBezTo>
                    <a:pt x="636" y="6893"/>
                    <a:pt x="549" y="7012"/>
                    <a:pt x="449" y="7012"/>
                  </a:cubicBezTo>
                  <a:cubicBezTo>
                    <a:pt x="304" y="7012"/>
                    <a:pt x="193" y="6788"/>
                    <a:pt x="116" y="6341"/>
                  </a:cubicBezTo>
                  <a:cubicBezTo>
                    <a:pt x="39" y="5893"/>
                    <a:pt x="0" y="5237"/>
                    <a:pt x="0" y="4371"/>
                  </a:cubicBezTo>
                  <a:lnTo>
                    <a:pt x="0" y="0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FF3333"/>
            </a:solidFill>
            <a:ln w="0">
              <a:noFill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29" name="Forme libre : forme 128"/>
            <p:cNvSpPr/>
            <p:nvPr/>
          </p:nvSpPr>
          <p:spPr>
            <a:xfrm>
              <a:off x="7839000" y="648000"/>
              <a:ext cx="127800" cy="3399840"/>
            </a:xfrm>
            <a:custGeom>
              <a:avLst/>
              <a:gdLst/>
              <a:ahLst/>
              <a:cxnLst/>
              <a:rect l="0" t="0" r="r" b="b"/>
              <a:pathLst>
                <a:path w="355" h="9444">
                  <a:moveTo>
                    <a:pt x="0" y="1317"/>
                  </a:moveTo>
                  <a:cubicBezTo>
                    <a:pt x="0" y="878"/>
                    <a:pt x="0" y="439"/>
                    <a:pt x="0" y="0"/>
                  </a:cubicBezTo>
                  <a:cubicBezTo>
                    <a:pt x="118" y="0"/>
                    <a:pt x="236" y="0"/>
                    <a:pt x="354" y="0"/>
                  </a:cubicBezTo>
                  <a:cubicBezTo>
                    <a:pt x="354" y="439"/>
                    <a:pt x="354" y="878"/>
                    <a:pt x="354" y="1317"/>
                  </a:cubicBezTo>
                  <a:cubicBezTo>
                    <a:pt x="236" y="1317"/>
                    <a:pt x="118" y="1317"/>
                    <a:pt x="0" y="1317"/>
                  </a:cubicBezTo>
                  <a:moveTo>
                    <a:pt x="0" y="9443"/>
                  </a:moveTo>
                  <a:cubicBezTo>
                    <a:pt x="0" y="7148"/>
                    <a:pt x="0" y="4853"/>
                    <a:pt x="0" y="2558"/>
                  </a:cubicBezTo>
                  <a:cubicBezTo>
                    <a:pt x="118" y="2558"/>
                    <a:pt x="236" y="2558"/>
                    <a:pt x="354" y="2558"/>
                  </a:cubicBezTo>
                  <a:cubicBezTo>
                    <a:pt x="354" y="4853"/>
                    <a:pt x="354" y="7148"/>
                    <a:pt x="354" y="9443"/>
                  </a:cubicBezTo>
                  <a:cubicBezTo>
                    <a:pt x="236" y="9443"/>
                    <a:pt x="118" y="9443"/>
                    <a:pt x="0" y="9443"/>
                  </a:cubicBezTo>
                  <a:close/>
                </a:path>
              </a:pathLst>
            </a:custGeom>
            <a:solidFill>
              <a:srgbClr val="FF3333"/>
            </a:solidFill>
            <a:ln w="0">
              <a:noFill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30" name="Forme libre : forme 129"/>
            <p:cNvSpPr/>
            <p:nvPr/>
          </p:nvSpPr>
          <p:spPr>
            <a:xfrm>
              <a:off x="8334360" y="771480"/>
              <a:ext cx="472320" cy="3276000"/>
            </a:xfrm>
            <a:custGeom>
              <a:avLst/>
              <a:gdLst/>
              <a:ahLst/>
              <a:cxnLst/>
              <a:rect l="0" t="0" r="r" b="b"/>
              <a:pathLst>
                <a:path w="1312" h="9100">
                  <a:moveTo>
                    <a:pt x="1311" y="2571"/>
                  </a:moveTo>
                  <a:cubicBezTo>
                    <a:pt x="1311" y="2982"/>
                    <a:pt x="1292" y="3351"/>
                    <a:pt x="1256" y="3678"/>
                  </a:cubicBezTo>
                  <a:cubicBezTo>
                    <a:pt x="1219" y="4005"/>
                    <a:pt x="1151" y="4348"/>
                    <a:pt x="1051" y="4709"/>
                  </a:cubicBezTo>
                  <a:lnTo>
                    <a:pt x="955" y="5059"/>
                  </a:lnTo>
                  <a:cubicBezTo>
                    <a:pt x="898" y="5266"/>
                    <a:pt x="855" y="5476"/>
                    <a:pt x="827" y="5689"/>
                  </a:cubicBezTo>
                  <a:cubicBezTo>
                    <a:pt x="799" y="5901"/>
                    <a:pt x="783" y="6134"/>
                    <a:pt x="781" y="6388"/>
                  </a:cubicBezTo>
                  <a:lnTo>
                    <a:pt x="444" y="6388"/>
                  </a:lnTo>
                  <a:cubicBezTo>
                    <a:pt x="449" y="5956"/>
                    <a:pt x="473" y="5570"/>
                    <a:pt x="517" y="5230"/>
                  </a:cubicBezTo>
                  <a:cubicBezTo>
                    <a:pt x="560" y="4891"/>
                    <a:pt x="624" y="4573"/>
                    <a:pt x="708" y="4276"/>
                  </a:cubicBezTo>
                  <a:cubicBezTo>
                    <a:pt x="798" y="3962"/>
                    <a:pt x="861" y="3685"/>
                    <a:pt x="898" y="3446"/>
                  </a:cubicBezTo>
                  <a:cubicBezTo>
                    <a:pt x="935" y="3206"/>
                    <a:pt x="954" y="2940"/>
                    <a:pt x="954" y="2647"/>
                  </a:cubicBezTo>
                  <a:cubicBezTo>
                    <a:pt x="954" y="2274"/>
                    <a:pt x="929" y="1979"/>
                    <a:pt x="881" y="1763"/>
                  </a:cubicBezTo>
                  <a:cubicBezTo>
                    <a:pt x="833" y="1546"/>
                    <a:pt x="764" y="1438"/>
                    <a:pt x="675" y="1438"/>
                  </a:cubicBezTo>
                  <a:cubicBezTo>
                    <a:pt x="590" y="1438"/>
                    <a:pt x="519" y="1563"/>
                    <a:pt x="461" y="1813"/>
                  </a:cubicBezTo>
                  <a:cubicBezTo>
                    <a:pt x="403" y="2064"/>
                    <a:pt x="370" y="2395"/>
                    <a:pt x="359" y="2806"/>
                  </a:cubicBezTo>
                  <a:lnTo>
                    <a:pt x="0" y="2730"/>
                  </a:lnTo>
                  <a:cubicBezTo>
                    <a:pt x="23" y="1869"/>
                    <a:pt x="93" y="1198"/>
                    <a:pt x="211" y="719"/>
                  </a:cubicBezTo>
                  <a:cubicBezTo>
                    <a:pt x="328" y="240"/>
                    <a:pt x="481" y="0"/>
                    <a:pt x="670" y="0"/>
                  </a:cubicBezTo>
                  <a:cubicBezTo>
                    <a:pt x="869" y="0"/>
                    <a:pt x="1026" y="228"/>
                    <a:pt x="1140" y="684"/>
                  </a:cubicBezTo>
                  <a:cubicBezTo>
                    <a:pt x="1254" y="1140"/>
                    <a:pt x="1311" y="1769"/>
                    <a:pt x="1311" y="2571"/>
                  </a:cubicBezTo>
                  <a:moveTo>
                    <a:pt x="434" y="9099"/>
                  </a:moveTo>
                  <a:lnTo>
                    <a:pt x="434" y="7381"/>
                  </a:lnTo>
                  <a:lnTo>
                    <a:pt x="798" y="7381"/>
                  </a:lnTo>
                  <a:lnTo>
                    <a:pt x="798" y="9099"/>
                  </a:lnTo>
                  <a:lnTo>
                    <a:pt x="434" y="9099"/>
                  </a:lnTo>
                  <a:close/>
                </a:path>
              </a:pathLst>
            </a:custGeom>
            <a:solidFill>
              <a:srgbClr val="FF3333"/>
            </a:solidFill>
            <a:ln w="0">
              <a:noFill/>
            </a:ln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2DE41A43-CD5C-492F-BED0-21E0E4860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148792"/>
              </p:ext>
            </p:extLst>
          </p:nvPr>
        </p:nvGraphicFramePr>
        <p:xfrm>
          <a:off x="1233385" y="2295933"/>
          <a:ext cx="7770260" cy="3044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2565">
                  <a:extLst>
                    <a:ext uri="{9D8B030D-6E8A-4147-A177-3AD203B41FA5}">
                      <a16:colId xmlns:a16="http://schemas.microsoft.com/office/drawing/2014/main" val="936633010"/>
                    </a:ext>
                  </a:extLst>
                </a:gridCol>
                <a:gridCol w="1942565">
                  <a:extLst>
                    <a:ext uri="{9D8B030D-6E8A-4147-A177-3AD203B41FA5}">
                      <a16:colId xmlns:a16="http://schemas.microsoft.com/office/drawing/2014/main" val="1494015968"/>
                    </a:ext>
                  </a:extLst>
                </a:gridCol>
                <a:gridCol w="1942565">
                  <a:extLst>
                    <a:ext uri="{9D8B030D-6E8A-4147-A177-3AD203B41FA5}">
                      <a16:colId xmlns:a16="http://schemas.microsoft.com/office/drawing/2014/main" val="3698471314"/>
                    </a:ext>
                  </a:extLst>
                </a:gridCol>
                <a:gridCol w="1942565">
                  <a:extLst>
                    <a:ext uri="{9D8B030D-6E8A-4147-A177-3AD203B41FA5}">
                      <a16:colId xmlns:a16="http://schemas.microsoft.com/office/drawing/2014/main" val="2431006863"/>
                    </a:ext>
                  </a:extLst>
                </a:gridCol>
              </a:tblGrid>
              <a:tr h="761166"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Santé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Goût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Profit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814204"/>
                  </a:ext>
                </a:extLst>
              </a:tr>
              <a:tr h="761166">
                <a:tc>
                  <a:txBody>
                    <a:bodyPr/>
                    <a:lstStyle/>
                    <a:p>
                      <a:r>
                        <a:rPr lang="fr-CA" dirty="0"/>
                        <a:t>Consommateur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8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800" dirty="0"/>
                        <a:t>++++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659301"/>
                  </a:ext>
                </a:extLst>
              </a:tr>
              <a:tr h="761166">
                <a:tc>
                  <a:txBody>
                    <a:bodyPr/>
                    <a:lstStyle/>
                    <a:p>
                      <a:r>
                        <a:rPr lang="fr-CA" dirty="0"/>
                        <a:t>Commerçant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8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800" dirty="0"/>
                        <a:t>++++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293917"/>
                  </a:ext>
                </a:extLst>
              </a:tr>
              <a:tr h="761166">
                <a:tc>
                  <a:txBody>
                    <a:bodyPr/>
                    <a:lstStyle/>
                    <a:p>
                      <a:r>
                        <a:rPr lang="fr-CA" dirty="0"/>
                        <a:t>Nutritionniste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800" dirty="0"/>
                        <a:t>++++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8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322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850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ZoneTexte 130"/>
          <p:cNvSpPr txBox="1"/>
          <p:nvPr/>
        </p:nvSpPr>
        <p:spPr>
          <a:xfrm>
            <a:off x="432000" y="576000"/>
            <a:ext cx="9360000" cy="958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>
                <a:solidFill>
                  <a:srgbClr val="FFFFFF"/>
                </a:solidFill>
                <a:latin typeface="Source Sans Pro Black"/>
              </a:rPr>
              <a:t>2.3 Thèse de l’orthogonalité  (Bostrom, 2014)</a:t>
            </a:r>
          </a:p>
        </p:txBody>
      </p:sp>
      <p:sp>
        <p:nvSpPr>
          <p:cNvPr id="132" name="ZoneTexte 131"/>
          <p:cNvSpPr txBox="1"/>
          <p:nvPr/>
        </p:nvSpPr>
        <p:spPr>
          <a:xfrm>
            <a:off x="974160" y="2376360"/>
            <a:ext cx="8025840" cy="1223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2000" b="0" strike="noStrike" spc="-1">
                <a:latin typeface="Arial"/>
              </a:rPr>
              <a:t>Intelligence et buts finaux sont orthogonaux. </a:t>
            </a:r>
          </a:p>
          <a:p>
            <a:r>
              <a:rPr lang="fr-FR" sz="2000" b="0" strike="noStrike" spc="-1">
                <a:latin typeface="Arial"/>
              </a:rPr>
              <a:t>Plus ou moins d'intelligence peut être combinée avec </a:t>
            </a:r>
          </a:p>
          <a:p>
            <a:r>
              <a:rPr lang="fr-FR" sz="2000" b="0" strike="noStrike" spc="-1">
                <a:latin typeface="Arial"/>
              </a:rPr>
              <a:t>plus ou moins de buts finaux. </a:t>
            </a:r>
          </a:p>
          <a:p>
            <a:r>
              <a:rPr lang="fr-FR" sz="2000" b="0" strike="noStrike" spc="-1">
                <a:latin typeface="Arial"/>
              </a:rPr>
              <a:t>Un plan instrumental optimal peut servir n'importe quel but.</a:t>
            </a:r>
          </a:p>
        </p:txBody>
      </p:sp>
      <p:pic>
        <p:nvPicPr>
          <p:cNvPr id="133" name="Image 132"/>
          <p:cNvPicPr/>
          <p:nvPr/>
        </p:nvPicPr>
        <p:blipFill>
          <a:blip r:embed="rId2"/>
          <a:stretch/>
        </p:blipFill>
        <p:spPr>
          <a:xfrm>
            <a:off x="6789600" y="3600000"/>
            <a:ext cx="2210400" cy="1732320"/>
          </a:xfrm>
          <a:prstGeom prst="rect">
            <a:avLst/>
          </a:prstGeom>
          <a:ln w="0">
            <a:noFill/>
          </a:ln>
        </p:spPr>
      </p:pic>
      <p:sp>
        <p:nvSpPr>
          <p:cNvPr id="134" name="ZoneTexte 133"/>
          <p:cNvSpPr txBox="1"/>
          <p:nvPr/>
        </p:nvSpPr>
        <p:spPr>
          <a:xfrm>
            <a:off x="504000" y="4176000"/>
            <a:ext cx="5976000" cy="1223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2000" b="0" strike="noStrike" spc="-1">
                <a:latin typeface="Arial"/>
              </a:rPr>
              <a:t>Difficulté à prévoir la possibilité des effets pervers.</a:t>
            </a:r>
          </a:p>
          <a:p>
            <a:r>
              <a:rPr lang="fr-FR" sz="2000" b="0" strike="noStrike" spc="-1">
                <a:latin typeface="Arial"/>
              </a:rPr>
              <a:t>Ex : But : rendre l’humain heureux.</a:t>
            </a:r>
          </a:p>
          <a:p>
            <a:r>
              <a:rPr lang="fr-FR" sz="2000" b="0" strike="noStrike" spc="-1">
                <a:latin typeface="Arial"/>
              </a:rPr>
              <a:t>Solution : implanter des électrodes dans le centre du plaisir.</a:t>
            </a:r>
          </a:p>
        </p:txBody>
      </p:sp>
      <p:pic>
        <p:nvPicPr>
          <p:cNvPr id="135" name="Image 134"/>
          <p:cNvPicPr/>
          <p:nvPr/>
        </p:nvPicPr>
        <p:blipFill>
          <a:blip r:embed="rId3"/>
          <a:stretch/>
        </p:blipFill>
        <p:spPr>
          <a:xfrm>
            <a:off x="2160000" y="5472000"/>
            <a:ext cx="4608000" cy="1467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ZoneTexte 135"/>
          <p:cNvSpPr txBox="1"/>
          <p:nvPr/>
        </p:nvSpPr>
        <p:spPr>
          <a:xfrm>
            <a:off x="72000" y="-72000"/>
            <a:ext cx="9792000" cy="220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>
                <a:solidFill>
                  <a:srgbClr val="FFFFFF"/>
                </a:solidFill>
                <a:latin typeface="Source Sans Pro Black"/>
              </a:rPr>
              <a:t>2.4- Le problème de l’alignement </a:t>
            </a:r>
            <a:br/>
            <a:r>
              <a:rPr lang="fr-FR" sz="2600" b="1" strike="noStrike" spc="-1">
                <a:solidFill>
                  <a:srgbClr val="FFFFFF"/>
                </a:solidFill>
                <a:latin typeface="Source Sans Pro Black"/>
              </a:rPr>
              <a:t>(Le problème de l’alignement de l’IA et les valeurs humaines)</a:t>
            </a:r>
          </a:p>
        </p:txBody>
      </p:sp>
      <p:sp>
        <p:nvSpPr>
          <p:cNvPr id="137" name="ZoneTexte 136"/>
          <p:cNvSpPr txBox="1"/>
          <p:nvPr/>
        </p:nvSpPr>
        <p:spPr>
          <a:xfrm>
            <a:off x="771480" y="3858120"/>
            <a:ext cx="4484520" cy="1109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2400" b="0" strike="noStrike" spc="-1">
                <a:latin typeface="Arial"/>
              </a:rPr>
              <a:t>2 aspects du problème :</a:t>
            </a:r>
          </a:p>
          <a:p>
            <a:r>
              <a:rPr lang="fr-FR" sz="2400" b="0" strike="noStrike" spc="-1">
                <a:latin typeface="Arial"/>
              </a:rPr>
              <a:t>- technique (comment aligner?);</a:t>
            </a:r>
          </a:p>
          <a:p>
            <a:r>
              <a:rPr lang="fr-FR" sz="2400" b="0" strike="noStrike" spc="-1">
                <a:latin typeface="Arial"/>
              </a:rPr>
              <a:t>- éthique (quoi aligner?).</a:t>
            </a:r>
          </a:p>
        </p:txBody>
      </p:sp>
      <p:sp>
        <p:nvSpPr>
          <p:cNvPr id="138" name="ZoneTexte 137"/>
          <p:cNvSpPr txBox="1"/>
          <p:nvPr/>
        </p:nvSpPr>
        <p:spPr>
          <a:xfrm>
            <a:off x="792000" y="5400000"/>
            <a:ext cx="8510760" cy="1109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2400" b="0" strike="noStrike" spc="-1" dirty="0">
                <a:latin typeface="Arial"/>
              </a:rPr>
              <a:t>2 versions du problème :</a:t>
            </a:r>
          </a:p>
          <a:p>
            <a:r>
              <a:rPr lang="fr-FR" sz="2400" b="0" strike="noStrike" spc="-1" dirty="0">
                <a:latin typeface="Arial"/>
              </a:rPr>
              <a:t>- minimaliste – sécurité (éviter de faire du tort);</a:t>
            </a:r>
          </a:p>
          <a:p>
            <a:r>
              <a:rPr lang="fr-FR" sz="2400" b="0" strike="noStrike" spc="-1" dirty="0">
                <a:latin typeface="Arial"/>
              </a:rPr>
              <a:t>- maximaliste – s’aligner avec les meilleures valeurs humaines.</a:t>
            </a:r>
          </a:p>
        </p:txBody>
      </p:sp>
      <p:pic>
        <p:nvPicPr>
          <p:cNvPr id="139" name="Image 138"/>
          <p:cNvPicPr/>
          <p:nvPr/>
        </p:nvPicPr>
        <p:blipFill>
          <a:blip r:embed="rId2"/>
          <a:stretch/>
        </p:blipFill>
        <p:spPr>
          <a:xfrm>
            <a:off x="6408000" y="1887120"/>
            <a:ext cx="2796480" cy="3728880"/>
          </a:xfrm>
          <a:prstGeom prst="rect">
            <a:avLst/>
          </a:prstGeom>
          <a:ln w="0">
            <a:noFill/>
          </a:ln>
        </p:spPr>
      </p:pic>
      <p:pic>
        <p:nvPicPr>
          <p:cNvPr id="140" name="Image 139"/>
          <p:cNvPicPr/>
          <p:nvPr/>
        </p:nvPicPr>
        <p:blipFill>
          <a:blip r:embed="rId3"/>
          <a:stretch/>
        </p:blipFill>
        <p:spPr>
          <a:xfrm>
            <a:off x="618840" y="2016000"/>
            <a:ext cx="4332240" cy="165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ZoneTexte 147"/>
          <p:cNvSpPr txBox="1"/>
          <p:nvPr/>
        </p:nvSpPr>
        <p:spPr>
          <a:xfrm>
            <a:off x="0" y="-293573"/>
            <a:ext cx="9792000" cy="220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>
                <a:solidFill>
                  <a:srgbClr val="FFFFFF"/>
                </a:solidFill>
                <a:latin typeface="Source Sans Pro Black"/>
              </a:rPr>
              <a:t>2.4 Le problème de l’alignement</a:t>
            </a:r>
            <a:br/>
            <a:endParaRPr lang="fr-FR" sz="36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49" name="ZoneTexte 148"/>
          <p:cNvSpPr txBox="1"/>
          <p:nvPr/>
        </p:nvSpPr>
        <p:spPr>
          <a:xfrm>
            <a:off x="504000" y="1326240"/>
            <a:ext cx="6552000" cy="32557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1800" b="1" strike="noStrike" spc="-1" dirty="0">
                <a:latin typeface="Arial"/>
              </a:rPr>
              <a:t>Les trois lois de la robotique (Isaac Asimov, 1942)</a:t>
            </a:r>
            <a:endParaRPr lang="fr-FR" sz="1800" b="0" strike="noStrike" spc="-1" dirty="0">
              <a:latin typeface="Arial"/>
            </a:endParaRPr>
          </a:p>
          <a:p>
            <a:endParaRPr lang="fr-FR" sz="1800" b="0" strike="noStrike" spc="-1" dirty="0">
              <a:latin typeface="Arial"/>
            </a:endParaRPr>
          </a:p>
          <a:p>
            <a:endParaRPr lang="fr-FR" sz="1800" b="0" strike="noStrike" spc="-1" dirty="0">
              <a:latin typeface="Arial"/>
            </a:endParaRPr>
          </a:p>
        </p:txBody>
      </p:sp>
      <p:pic>
        <p:nvPicPr>
          <p:cNvPr id="3" name="Image 2" descr="Une image contenant art, dessin, texte, Visage humain&#10;&#10;Description générée automatiquement">
            <a:extLst>
              <a:ext uri="{FF2B5EF4-FFF2-40B4-BE49-F238E27FC236}">
                <a16:creationId xmlns:a16="http://schemas.microsoft.com/office/drawing/2014/main" id="{C24C9023-5A98-81E1-DB8A-FCA2940F0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5" y="1769815"/>
            <a:ext cx="4129533" cy="2359733"/>
          </a:xfrm>
          <a:prstGeom prst="rect">
            <a:avLst/>
          </a:prstGeom>
        </p:spPr>
      </p:pic>
      <p:pic>
        <p:nvPicPr>
          <p:cNvPr id="7" name="Image 6" descr="Une image contenant statue, automate, personne, intérieur&#10;&#10;Description générée automatiquement">
            <a:extLst>
              <a:ext uri="{FF2B5EF4-FFF2-40B4-BE49-F238E27FC236}">
                <a16:creationId xmlns:a16="http://schemas.microsoft.com/office/drawing/2014/main" id="{1E3A2726-1BEE-7DE2-ACCB-A3CF9E0EA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36" y="4551990"/>
            <a:ext cx="4129533" cy="2475739"/>
          </a:xfrm>
          <a:prstGeom prst="rect">
            <a:avLst/>
          </a:prstGeom>
        </p:spPr>
      </p:pic>
      <p:pic>
        <p:nvPicPr>
          <p:cNvPr id="9" name="Image 8" descr="Une image contenant personne, Visage humain, habits, verres&#10;&#10;Description générée automatiquement">
            <a:extLst>
              <a:ext uri="{FF2B5EF4-FFF2-40B4-BE49-F238E27FC236}">
                <a16:creationId xmlns:a16="http://schemas.microsoft.com/office/drawing/2014/main" id="{E64F75D8-6B79-4073-E143-8D94C32E2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67" y="3009308"/>
            <a:ext cx="4129533" cy="2780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29975-F7E2-6742-721C-2138CACDA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ZoneTexte 147">
            <a:extLst>
              <a:ext uri="{FF2B5EF4-FFF2-40B4-BE49-F238E27FC236}">
                <a16:creationId xmlns:a16="http://schemas.microsoft.com/office/drawing/2014/main" id="{B8B2E23B-E2C0-678D-FC4C-49FB4746B2FC}"/>
              </a:ext>
            </a:extLst>
          </p:cNvPr>
          <p:cNvSpPr txBox="1"/>
          <p:nvPr/>
        </p:nvSpPr>
        <p:spPr>
          <a:xfrm>
            <a:off x="72000" y="-72000"/>
            <a:ext cx="9792000" cy="220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>
                <a:solidFill>
                  <a:srgbClr val="FFFFFF"/>
                </a:solidFill>
                <a:latin typeface="Source Sans Pro Black"/>
              </a:rPr>
              <a:t>2.4 Le problème de l’alignement</a:t>
            </a:r>
            <a:br/>
            <a:endParaRPr lang="fr-FR" sz="36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346D5833-08E4-41B9-EC4F-FC172F26F7CB}"/>
              </a:ext>
            </a:extLst>
          </p:cNvPr>
          <p:cNvSpPr txBox="1"/>
          <p:nvPr/>
        </p:nvSpPr>
        <p:spPr>
          <a:xfrm>
            <a:off x="504000" y="1326240"/>
            <a:ext cx="6552000" cy="3929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1800" b="1" strike="noStrike" spc="-1">
                <a:latin typeface="Arial"/>
              </a:rPr>
              <a:t>Les trois lois de la robotique (Isaac Asimov, 1942)</a:t>
            </a:r>
            <a:endParaRPr lang="fr-FR" sz="1800" b="0" strike="noStrike" spc="-1">
              <a:latin typeface="Arial"/>
            </a:endParaRPr>
          </a:p>
          <a:p>
            <a:endParaRPr lang="fr-FR" sz="1800" b="0" strike="noStrike" spc="-1">
              <a:latin typeface="Arial"/>
            </a:endParaRPr>
          </a:p>
          <a:p>
            <a:r>
              <a:rPr lang="fr-FR" sz="1800" b="1" strike="noStrike" spc="-1">
                <a:latin typeface="Arial"/>
              </a:rPr>
              <a:t>Première loi</a:t>
            </a:r>
            <a:endParaRPr lang="fr-FR" sz="1800" b="0" strike="noStrike" spc="-1">
              <a:latin typeface="Arial"/>
            </a:endParaRPr>
          </a:p>
          <a:p>
            <a:r>
              <a:rPr lang="fr-FR" sz="1800" b="0" strike="noStrike" spc="-1">
                <a:latin typeface="Arial"/>
              </a:rPr>
              <a:t>Un robot ne peut porter atteinte à un être humain, ni, en restant passif, permettre qu'un être humain soit exposé au danger.</a:t>
            </a:r>
          </a:p>
          <a:p>
            <a:endParaRPr lang="fr-FR" sz="1800" b="0" strike="noStrike" spc="-1">
              <a:latin typeface="Arial"/>
            </a:endParaRPr>
          </a:p>
          <a:p>
            <a:r>
              <a:rPr lang="fr-FR" sz="1800" b="1" strike="noStrike" spc="-1">
                <a:latin typeface="Arial"/>
              </a:rPr>
              <a:t>Deuxième loi</a:t>
            </a:r>
            <a:endParaRPr lang="fr-FR" sz="1800" b="0" strike="noStrike" spc="-1">
              <a:latin typeface="Arial"/>
            </a:endParaRPr>
          </a:p>
          <a:p>
            <a:r>
              <a:rPr lang="fr-FR" sz="1800" b="0" strike="noStrike" spc="-1">
                <a:latin typeface="Arial"/>
              </a:rPr>
              <a:t>Un robot doit obéir aux ordres que lui donne un être humain, sauf si de tels ordres entrent en conflit avec la Première loi.</a:t>
            </a:r>
          </a:p>
          <a:p>
            <a:endParaRPr lang="fr-FR" sz="1800" b="0" strike="noStrike" spc="-1">
              <a:latin typeface="Arial"/>
            </a:endParaRPr>
          </a:p>
          <a:p>
            <a:r>
              <a:rPr lang="fr-FR" sz="1800" b="1" strike="noStrike" spc="-1">
                <a:latin typeface="Arial"/>
              </a:rPr>
              <a:t>Troisième loi</a:t>
            </a:r>
            <a:endParaRPr lang="fr-FR" sz="1800" b="0" strike="noStrike" spc="-1">
              <a:latin typeface="Arial"/>
            </a:endParaRPr>
          </a:p>
          <a:p>
            <a:r>
              <a:rPr lang="fr-FR" sz="1800" b="0" strike="noStrike" spc="-1">
                <a:latin typeface="Arial"/>
              </a:rPr>
              <a:t>Un robot doit protéger son existence tant que cette protection n'entre pas en conflit avec la Première ou la Deuxième loi.</a:t>
            </a:r>
          </a:p>
          <a:p>
            <a:endParaRPr lang="fr-FR" sz="1800" b="0" strike="noStrike" spc="-1">
              <a:latin typeface="Arial"/>
            </a:endParaRPr>
          </a:p>
        </p:txBody>
      </p:sp>
      <p:pic>
        <p:nvPicPr>
          <p:cNvPr id="150" name="Image 149">
            <a:extLst>
              <a:ext uri="{FF2B5EF4-FFF2-40B4-BE49-F238E27FC236}">
                <a16:creationId xmlns:a16="http://schemas.microsoft.com/office/drawing/2014/main" id="{4040D70B-2C78-608E-220B-2229254B1ED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301880" y="2952000"/>
            <a:ext cx="2130120" cy="32000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119951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ZoneTexte 150"/>
          <p:cNvSpPr txBox="1"/>
          <p:nvPr/>
        </p:nvSpPr>
        <p:spPr>
          <a:xfrm>
            <a:off x="72000" y="-72000"/>
            <a:ext cx="9792000" cy="220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>
                <a:solidFill>
                  <a:srgbClr val="FFFFFF"/>
                </a:solidFill>
                <a:latin typeface="Source Sans Pro Black"/>
              </a:rPr>
              <a:t>2.4 Le problème de l’alignement</a:t>
            </a:r>
            <a:br/>
            <a:endParaRPr lang="fr-FR" sz="36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pic>
        <p:nvPicPr>
          <p:cNvPr id="152" name="Image 151"/>
          <p:cNvPicPr/>
          <p:nvPr/>
        </p:nvPicPr>
        <p:blipFill>
          <a:blip r:embed="rId2"/>
          <a:stretch/>
        </p:blipFill>
        <p:spPr>
          <a:xfrm>
            <a:off x="1872000" y="1512000"/>
            <a:ext cx="5758920" cy="5366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ZoneTexte 140"/>
          <p:cNvSpPr txBox="1"/>
          <p:nvPr/>
        </p:nvSpPr>
        <p:spPr>
          <a:xfrm>
            <a:off x="-193471" y="-93025"/>
            <a:ext cx="9792000" cy="220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 dirty="0">
                <a:solidFill>
                  <a:srgbClr val="FFFFFF"/>
                </a:solidFill>
                <a:latin typeface="Source Sans Pro Black"/>
              </a:rPr>
              <a:t>2.4 Le problème de l’alignement</a:t>
            </a:r>
          </a:p>
        </p:txBody>
      </p:sp>
      <p:pic>
        <p:nvPicPr>
          <p:cNvPr id="146" name="Image 145"/>
          <p:cNvPicPr/>
          <p:nvPr/>
        </p:nvPicPr>
        <p:blipFill>
          <a:blip r:embed="rId2"/>
          <a:stretch/>
        </p:blipFill>
        <p:spPr>
          <a:xfrm>
            <a:off x="1374480" y="2462517"/>
            <a:ext cx="1661400" cy="2392200"/>
          </a:xfrm>
          <a:prstGeom prst="rect">
            <a:avLst/>
          </a:prstGeom>
          <a:ln w="0"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B0A352B-1B5F-E77B-A772-86A914A5930D}"/>
              </a:ext>
            </a:extLst>
          </p:cNvPr>
          <p:cNvSpPr txBox="1"/>
          <p:nvPr/>
        </p:nvSpPr>
        <p:spPr>
          <a:xfrm>
            <a:off x="1612625" y="1783977"/>
            <a:ext cx="636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/>
              <a:t>Théories traditionnelles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4D7F386-64C9-559F-23F3-A95BF36E37AE}"/>
              </a:ext>
            </a:extLst>
          </p:cNvPr>
          <p:cNvSpPr txBox="1"/>
          <p:nvPr/>
        </p:nvSpPr>
        <p:spPr>
          <a:xfrm>
            <a:off x="4037422" y="2934213"/>
            <a:ext cx="4791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/>
              <a:t>Déontologisme kantien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91F018-B8F8-93DD-3D8C-52CEE42F9C0C}"/>
              </a:ext>
            </a:extLst>
          </p:cNvPr>
          <p:cNvSpPr txBox="1"/>
          <p:nvPr/>
        </p:nvSpPr>
        <p:spPr>
          <a:xfrm>
            <a:off x="4702529" y="3792061"/>
            <a:ext cx="4575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/>
              <a:t>Impératif catégorique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101A16-15AB-5F42-5927-CC6EA05B8D89}"/>
              </a:ext>
            </a:extLst>
          </p:cNvPr>
          <p:cNvSpPr txBox="1"/>
          <p:nvPr/>
        </p:nvSpPr>
        <p:spPr>
          <a:xfrm>
            <a:off x="1259435" y="4929602"/>
            <a:ext cx="83390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fr-FR" sz="3200" dirty="0"/>
              <a:t>"Agis </a:t>
            </a:r>
            <a:r>
              <a:rPr lang="en-GB" altLang="fr-FR" sz="3200" dirty="0" err="1"/>
              <a:t>uniquement</a:t>
            </a:r>
            <a:r>
              <a:rPr lang="en-GB" altLang="fr-FR" sz="3200" dirty="0"/>
              <a:t> </a:t>
            </a:r>
            <a:r>
              <a:rPr lang="en-GB" altLang="fr-FR" sz="3200" dirty="0" err="1"/>
              <a:t>d'après</a:t>
            </a:r>
            <a:r>
              <a:rPr lang="en-GB" altLang="fr-FR" sz="3200" dirty="0"/>
              <a:t> la </a:t>
            </a:r>
            <a:r>
              <a:rPr lang="en-GB" altLang="fr-FR" sz="3200" dirty="0" err="1"/>
              <a:t>maxime</a:t>
            </a:r>
            <a:r>
              <a:rPr lang="en-GB" altLang="fr-FR" sz="3200" dirty="0"/>
              <a:t> qui fait que </a:t>
            </a:r>
            <a:r>
              <a:rPr lang="en-GB" altLang="fr-FR" sz="3200" dirty="0" err="1"/>
              <a:t>tu</a:t>
            </a:r>
            <a:r>
              <a:rPr lang="en-GB" altLang="fr-FR" sz="3200" dirty="0"/>
              <a:t> </a:t>
            </a:r>
            <a:r>
              <a:rPr lang="en-GB" altLang="fr-FR" sz="3200" dirty="0" err="1"/>
              <a:t>peux</a:t>
            </a:r>
            <a:r>
              <a:rPr lang="en-GB" altLang="fr-FR" sz="3200" dirty="0"/>
              <a:t> </a:t>
            </a:r>
            <a:r>
              <a:rPr lang="en-GB" altLang="fr-FR" sz="3200" dirty="0" err="1"/>
              <a:t>vouloir</a:t>
            </a:r>
            <a:r>
              <a:rPr lang="en-GB" altLang="fr-FR" sz="3200" dirty="0"/>
              <a:t> </a:t>
            </a:r>
            <a:r>
              <a:rPr lang="en-GB" altLang="fr-FR" sz="3200" dirty="0" err="1"/>
              <a:t>en</a:t>
            </a:r>
            <a:r>
              <a:rPr lang="en-GB" altLang="fr-FR" sz="3200" dirty="0"/>
              <a:t> </a:t>
            </a:r>
            <a:r>
              <a:rPr lang="en-GB" altLang="fr-FR" sz="3200" dirty="0" err="1"/>
              <a:t>même</a:t>
            </a:r>
            <a:r>
              <a:rPr lang="en-GB" altLang="fr-FR" sz="3200" dirty="0"/>
              <a:t> temps </a:t>
            </a:r>
            <a:r>
              <a:rPr lang="en-GB" altLang="fr-FR" sz="3200" dirty="0" err="1"/>
              <a:t>qu'elle</a:t>
            </a:r>
            <a:r>
              <a:rPr lang="en-GB" altLang="fr-FR" sz="3200" dirty="0"/>
              <a:t> </a:t>
            </a:r>
            <a:r>
              <a:rPr lang="en-GB" altLang="fr-FR" sz="3200" dirty="0" err="1"/>
              <a:t>devienne</a:t>
            </a:r>
            <a:r>
              <a:rPr lang="en-GB" altLang="fr-FR" sz="3200" dirty="0"/>
              <a:t> </a:t>
            </a:r>
            <a:r>
              <a:rPr lang="en-GB" altLang="fr-FR" sz="3200" dirty="0" err="1"/>
              <a:t>une</a:t>
            </a:r>
            <a:r>
              <a:rPr lang="en-GB" altLang="fr-FR" sz="3200" dirty="0"/>
              <a:t> </a:t>
            </a:r>
            <a:r>
              <a:rPr lang="en-GB" altLang="fr-FR" sz="3200" dirty="0" err="1"/>
              <a:t>loi</a:t>
            </a:r>
            <a:r>
              <a:rPr lang="en-GB" altLang="fr-FR" sz="3200" dirty="0"/>
              <a:t> </a:t>
            </a:r>
            <a:r>
              <a:rPr lang="en-GB" altLang="fr-FR" sz="3200" dirty="0" err="1"/>
              <a:t>universelle</a:t>
            </a:r>
            <a:r>
              <a:rPr lang="en-GB" altLang="fr-FR" sz="3200" dirty="0"/>
              <a:t>". </a:t>
            </a:r>
          </a:p>
          <a:p>
            <a:endParaRPr lang="fr-CA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491C1-DAAF-68C9-C5D3-B0AAE8B8C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ZoneTexte 140">
            <a:extLst>
              <a:ext uri="{FF2B5EF4-FFF2-40B4-BE49-F238E27FC236}">
                <a16:creationId xmlns:a16="http://schemas.microsoft.com/office/drawing/2014/main" id="{AF2A3892-655F-10D4-E59D-41868E6FEBD5}"/>
              </a:ext>
            </a:extLst>
          </p:cNvPr>
          <p:cNvSpPr txBox="1"/>
          <p:nvPr/>
        </p:nvSpPr>
        <p:spPr>
          <a:xfrm>
            <a:off x="-193471" y="-93025"/>
            <a:ext cx="9792000" cy="220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 dirty="0">
                <a:solidFill>
                  <a:srgbClr val="FFFFFF"/>
                </a:solidFill>
                <a:latin typeface="Source Sans Pro Black"/>
              </a:rPr>
              <a:t>2.4 Le problème de l’alignement</a:t>
            </a:r>
          </a:p>
        </p:txBody>
      </p:sp>
      <p:pic>
        <p:nvPicPr>
          <p:cNvPr id="145" name="Image 144">
            <a:extLst>
              <a:ext uri="{FF2B5EF4-FFF2-40B4-BE49-F238E27FC236}">
                <a16:creationId xmlns:a16="http://schemas.microsoft.com/office/drawing/2014/main" id="{576CC491-D0BA-5B89-FD43-716D64700EB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532269" y="2542660"/>
            <a:ext cx="1784160" cy="2066040"/>
          </a:xfrm>
          <a:prstGeom prst="rect">
            <a:avLst/>
          </a:prstGeom>
          <a:ln w="0"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9AB8433-ED1D-4582-7AF4-1E731F3C115E}"/>
              </a:ext>
            </a:extLst>
          </p:cNvPr>
          <p:cNvSpPr txBox="1"/>
          <p:nvPr/>
        </p:nvSpPr>
        <p:spPr>
          <a:xfrm>
            <a:off x="1612626" y="1783977"/>
            <a:ext cx="5407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/>
              <a:t>Théories traditionnelles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E4C1D90-5719-7F06-5C3E-27BEECAF63BF}"/>
              </a:ext>
            </a:extLst>
          </p:cNvPr>
          <p:cNvSpPr txBox="1"/>
          <p:nvPr/>
        </p:nvSpPr>
        <p:spPr>
          <a:xfrm>
            <a:off x="4881716" y="3392129"/>
            <a:ext cx="3983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/>
              <a:t>Conséquentialisme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66A6E6-D81C-BE75-F970-F48A4981D71B}"/>
              </a:ext>
            </a:extLst>
          </p:cNvPr>
          <p:cNvSpPr txBox="1"/>
          <p:nvPr/>
        </p:nvSpPr>
        <p:spPr>
          <a:xfrm>
            <a:off x="527255" y="3781999"/>
            <a:ext cx="5508522" cy="2436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fr-FR" dirty="0"/>
              <a:t>Durée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fr-FR" dirty="0" err="1"/>
              <a:t>Intensité</a:t>
            </a:r>
            <a:endParaRPr lang="en-GB" altLang="fr-FR" dirty="0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fr-FR" dirty="0"/>
              <a:t>Certitude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fr-FR" dirty="0" err="1"/>
              <a:t>Proximité</a:t>
            </a:r>
            <a:endParaRPr lang="en-GB" altLang="fr-FR" dirty="0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fr-FR" dirty="0" err="1"/>
              <a:t>Étendue</a:t>
            </a:r>
            <a:endParaRPr lang="en-GB" altLang="fr-FR" dirty="0"/>
          </a:p>
          <a:p>
            <a:pPr marL="285750" indent="-285750" ea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fr-FR" dirty="0" err="1"/>
              <a:t>Fécondité</a:t>
            </a:r>
            <a:r>
              <a:rPr lang="en-GB" altLang="fr-FR" dirty="0"/>
              <a:t> </a:t>
            </a:r>
            <a:r>
              <a:rPr lang="en-GB" altLang="fr-FR" sz="1800" dirty="0"/>
              <a:t>(un plaisir qui </a:t>
            </a:r>
            <a:r>
              <a:rPr lang="en-GB" altLang="fr-FR" sz="1800" dirty="0" err="1"/>
              <a:t>en</a:t>
            </a:r>
            <a:r>
              <a:rPr lang="en-GB" altLang="fr-FR" sz="1800" dirty="0"/>
              <a:t> </a:t>
            </a:r>
            <a:r>
              <a:rPr lang="en-GB" altLang="fr-FR" sz="1800" dirty="0" err="1"/>
              <a:t>entraîne</a:t>
            </a:r>
            <a:r>
              <a:rPr lang="en-GB" altLang="fr-FR" sz="1800" dirty="0"/>
              <a:t> </a:t>
            </a:r>
            <a:r>
              <a:rPr lang="en-GB" altLang="fr-FR" sz="1800" dirty="0" err="1"/>
              <a:t>d'autres</a:t>
            </a:r>
            <a:r>
              <a:rPr lang="en-GB" altLang="fr-FR" sz="1800" dirty="0"/>
              <a:t>)</a:t>
            </a:r>
            <a:r>
              <a:rPr lang="ar-SA" altLang="fr-FR" sz="1800" dirty="0"/>
              <a:t>‏</a:t>
            </a:r>
            <a:endParaRPr lang="en-GB" altLang="fr-FR" sz="1800" dirty="0"/>
          </a:p>
          <a:p>
            <a:pPr marL="285750" indent="-285750" ea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fr-FR" dirty="0" err="1"/>
              <a:t>Pureté</a:t>
            </a:r>
            <a:r>
              <a:rPr lang="en-GB" altLang="fr-FR" dirty="0"/>
              <a:t> </a:t>
            </a:r>
            <a:r>
              <a:rPr lang="en-GB" altLang="fr-FR" sz="1800" dirty="0"/>
              <a:t>(un plaisir qui </a:t>
            </a:r>
            <a:r>
              <a:rPr lang="en-GB" altLang="fr-FR" sz="1800" dirty="0" err="1"/>
              <a:t>n'entraîne</a:t>
            </a:r>
            <a:r>
              <a:rPr lang="en-GB" altLang="fr-FR" sz="1800" dirty="0"/>
              <a:t> pas de </a:t>
            </a:r>
            <a:r>
              <a:rPr lang="en-GB" altLang="fr-FR" sz="1800" dirty="0" err="1"/>
              <a:t>souffrance</a:t>
            </a:r>
            <a:r>
              <a:rPr lang="en-GB" altLang="fr-FR" sz="1800" dirty="0"/>
              <a:t> </a:t>
            </a:r>
            <a:r>
              <a:rPr lang="en-GB" altLang="fr-FR" sz="1800" dirty="0" err="1"/>
              <a:t>ultérieure</a:t>
            </a:r>
            <a:r>
              <a:rPr lang="en-GB" altLang="fr-FR" sz="1800" dirty="0"/>
              <a:t>)</a:t>
            </a:r>
            <a:r>
              <a:rPr lang="ar-SA" altLang="fr-FR" sz="1800" dirty="0"/>
              <a:t>‏</a:t>
            </a:r>
            <a:endParaRPr lang="en-GB" altLang="fr-FR" sz="1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1B14EA-805F-B6A7-C838-0E1F31C93EDF}"/>
              </a:ext>
            </a:extLst>
          </p:cNvPr>
          <p:cNvSpPr txBox="1"/>
          <p:nvPr/>
        </p:nvSpPr>
        <p:spPr>
          <a:xfrm>
            <a:off x="6321443" y="4282454"/>
            <a:ext cx="2975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Maximisation du bonheur du plus grand nombre.</a:t>
            </a:r>
          </a:p>
        </p:txBody>
      </p:sp>
    </p:spTree>
    <p:extLst>
      <p:ext uri="{BB962C8B-B14F-4D97-AF65-F5344CB8AC3E}">
        <p14:creationId xmlns:p14="http://schemas.microsoft.com/office/powerpoint/2010/main" val="10519765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motocyclette, automate, dessin humoristique, art&#10;&#10;Description générée automatiquement">
            <a:extLst>
              <a:ext uri="{FF2B5EF4-FFF2-40B4-BE49-F238E27FC236}">
                <a16:creationId xmlns:a16="http://schemas.microsoft.com/office/drawing/2014/main" id="{001D4458-D1E2-48B5-57AC-CA6AC7826D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5" r="28822" b="-1"/>
          <a:stretch/>
        </p:blipFill>
        <p:spPr>
          <a:xfrm>
            <a:off x="6240985" y="10"/>
            <a:ext cx="3841963" cy="7559665"/>
          </a:xfrm>
          <a:prstGeom prst="rect">
            <a:avLst/>
          </a:prstGeom>
        </p:spPr>
      </p:pic>
      <p:sp>
        <p:nvSpPr>
          <p:cNvPr id="4" name="Sous-titre 3">
            <a:extLst>
              <a:ext uri="{FF2B5EF4-FFF2-40B4-BE49-F238E27FC236}">
                <a16:creationId xmlns:a16="http://schemas.microsoft.com/office/drawing/2014/main" id="{79F8DAA7-43C2-D8D1-FCEC-A440D866434D}"/>
              </a:ext>
            </a:extLst>
          </p:cNvPr>
          <p:cNvSpPr txBox="1">
            <a:spLocks noGrp="1"/>
          </p:cNvSpPr>
          <p:nvPr>
            <p:ph type="subTitle"/>
          </p:nvPr>
        </p:nvSpPr>
        <p:spPr>
          <a:xfrm>
            <a:off x="537987" y="2687884"/>
            <a:ext cx="5167464" cy="4199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900" strike="noStrike" spc="-1" dirty="0">
                <a:solidFill>
                  <a:schemeClr val="tx1"/>
                </a:solidFill>
              </a:rPr>
              <a:t>À la fin de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cette</a:t>
            </a:r>
            <a:r>
              <a:rPr lang="en-US" sz="1900" strike="noStrike" spc="-1" dirty="0">
                <a:solidFill>
                  <a:schemeClr val="tx1"/>
                </a:solidFill>
              </a:rPr>
              <a:t> section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vous</a:t>
            </a:r>
            <a:r>
              <a:rPr lang="en-US" sz="1900" strike="noStrike" spc="-1" dirty="0">
                <a:solidFill>
                  <a:schemeClr val="tx1"/>
                </a:solidFill>
              </a:rPr>
              <a:t>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devriez</a:t>
            </a:r>
            <a:r>
              <a:rPr lang="en-US" sz="1900" strike="noStrike" spc="-1" dirty="0">
                <a:solidFill>
                  <a:schemeClr val="tx1"/>
                </a:solidFill>
              </a:rPr>
              <a:t> :</a:t>
            </a:r>
          </a:p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900" strike="noStrike" spc="-1" dirty="0">
                <a:solidFill>
                  <a:schemeClr val="tx1"/>
                </a:solidFill>
              </a:rPr>
              <a:t>-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distinguer</a:t>
            </a:r>
            <a:r>
              <a:rPr lang="en-US" sz="1900" strike="noStrike" spc="-1" dirty="0">
                <a:solidFill>
                  <a:schemeClr val="tx1"/>
                </a:solidFill>
              </a:rPr>
              <a:t>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l’éthique</a:t>
            </a:r>
            <a:r>
              <a:rPr lang="en-US" sz="1900" strike="noStrike" spc="-1" dirty="0">
                <a:solidFill>
                  <a:schemeClr val="tx1"/>
                </a:solidFill>
              </a:rPr>
              <a:t> des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algorithmes</a:t>
            </a:r>
            <a:r>
              <a:rPr lang="en-US" sz="1900" strike="noStrike" spc="-1" dirty="0">
                <a:solidFill>
                  <a:schemeClr val="tx1"/>
                </a:solidFill>
              </a:rPr>
              <a:t> de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l’éthique</a:t>
            </a:r>
            <a:r>
              <a:rPr lang="en-US" sz="1900" strike="noStrike" spc="-1" dirty="0">
                <a:solidFill>
                  <a:schemeClr val="tx1"/>
                </a:solidFill>
              </a:rPr>
              <a:t> de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l’intelligence</a:t>
            </a:r>
            <a:r>
              <a:rPr lang="en-US" sz="1900" strike="noStrike" spc="-1" dirty="0">
                <a:solidFill>
                  <a:schemeClr val="tx1"/>
                </a:solidFill>
              </a:rPr>
              <a:t>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artificielle</a:t>
            </a:r>
            <a:r>
              <a:rPr lang="en-US" sz="1900" strike="noStrike" spc="-1" dirty="0">
                <a:solidFill>
                  <a:schemeClr val="tx1"/>
                </a:solidFill>
              </a:rPr>
              <a:t>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en</a:t>
            </a:r>
            <a:r>
              <a:rPr lang="en-US" sz="1900" strike="noStrike" spc="-1" dirty="0">
                <a:solidFill>
                  <a:schemeClr val="tx1"/>
                </a:solidFill>
              </a:rPr>
              <a:t>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général</a:t>
            </a:r>
            <a:r>
              <a:rPr lang="en-US" sz="1900" strike="noStrike" spc="-1" dirty="0">
                <a:solidFill>
                  <a:schemeClr val="tx1"/>
                </a:solidFill>
              </a:rPr>
              <a:t>;</a:t>
            </a:r>
          </a:p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900" strike="noStrike" spc="-1" dirty="0">
                <a:solidFill>
                  <a:schemeClr val="tx1"/>
                </a:solidFill>
              </a:rPr>
              <a:t>-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reconnaître</a:t>
            </a:r>
            <a:r>
              <a:rPr lang="en-US" sz="1900" strike="noStrike" spc="-1" dirty="0">
                <a:solidFill>
                  <a:schemeClr val="tx1"/>
                </a:solidFill>
              </a:rPr>
              <a:t> la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présence</a:t>
            </a:r>
            <a:r>
              <a:rPr lang="en-US" sz="1900" strike="noStrike" spc="-1" dirty="0">
                <a:solidFill>
                  <a:schemeClr val="tx1"/>
                </a:solidFill>
              </a:rPr>
              <a:t> de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valeurs</a:t>
            </a:r>
            <a:r>
              <a:rPr lang="en-US" sz="1900" strike="noStrike" spc="-1" dirty="0">
                <a:solidFill>
                  <a:schemeClr val="tx1"/>
                </a:solidFill>
              </a:rPr>
              <a:t> dans la production des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algorithmes</a:t>
            </a:r>
            <a:r>
              <a:rPr lang="en-US" sz="1900" strike="noStrike" spc="-1" dirty="0">
                <a:solidFill>
                  <a:schemeClr val="tx1"/>
                </a:solidFill>
              </a:rPr>
              <a:t>;</a:t>
            </a:r>
          </a:p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900" strike="noStrike" spc="-1" dirty="0">
                <a:solidFill>
                  <a:schemeClr val="tx1"/>
                </a:solidFill>
              </a:rPr>
              <a:t>-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expliquer</a:t>
            </a:r>
            <a:r>
              <a:rPr lang="en-US" sz="1900" strike="noStrike" spc="-1" dirty="0">
                <a:solidFill>
                  <a:schemeClr val="tx1"/>
                </a:solidFill>
              </a:rPr>
              <a:t> la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thèse</a:t>
            </a:r>
            <a:r>
              <a:rPr lang="en-US" sz="1900" strike="noStrike" spc="-1" dirty="0">
                <a:solidFill>
                  <a:schemeClr val="tx1"/>
                </a:solidFill>
              </a:rPr>
              <a:t> de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l’orthogonalité</a:t>
            </a:r>
            <a:r>
              <a:rPr lang="en-US" sz="1900" strike="noStrike" spc="-1" dirty="0">
                <a:solidFill>
                  <a:schemeClr val="tx1"/>
                </a:solidFill>
              </a:rPr>
              <a:t> des buts et de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l’intelligence</a:t>
            </a:r>
            <a:r>
              <a:rPr lang="en-US" sz="1900" strike="noStrike" spc="-1" dirty="0">
                <a:solidFill>
                  <a:schemeClr val="tx1"/>
                </a:solidFill>
              </a:rPr>
              <a:t>;</a:t>
            </a:r>
          </a:p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900" strike="noStrike" spc="-1" dirty="0">
                <a:solidFill>
                  <a:schemeClr val="tx1"/>
                </a:solidFill>
              </a:rPr>
              <a:t>-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reconnaître</a:t>
            </a:r>
            <a:r>
              <a:rPr lang="en-US" sz="1900" strike="noStrike" spc="-1" dirty="0">
                <a:solidFill>
                  <a:schemeClr val="tx1"/>
                </a:solidFill>
              </a:rPr>
              <a:t> les aspects techniques et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éthiques</a:t>
            </a:r>
            <a:r>
              <a:rPr lang="en-US" sz="1900" strike="noStrike" spc="-1" dirty="0">
                <a:solidFill>
                  <a:schemeClr val="tx1"/>
                </a:solidFill>
              </a:rPr>
              <a:t> du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problème</a:t>
            </a:r>
            <a:r>
              <a:rPr lang="en-US" sz="1900" strike="noStrike" spc="-1" dirty="0">
                <a:solidFill>
                  <a:schemeClr val="tx1"/>
                </a:solidFill>
              </a:rPr>
              <a:t> de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l’alignement</a:t>
            </a:r>
            <a:r>
              <a:rPr lang="en-US" sz="1900" strike="noStrike" spc="-1" dirty="0">
                <a:solidFill>
                  <a:schemeClr val="tx1"/>
                </a:solidFill>
              </a:rPr>
              <a:t> des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algorithmes</a:t>
            </a:r>
            <a:r>
              <a:rPr lang="en-US" sz="1900" strike="noStrike" spc="-1" dirty="0">
                <a:solidFill>
                  <a:schemeClr val="tx1"/>
                </a:solidFill>
              </a:rPr>
              <a:t> et des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valeurs</a:t>
            </a:r>
            <a:r>
              <a:rPr lang="en-US" sz="1900" strike="noStrike" spc="-1" dirty="0">
                <a:solidFill>
                  <a:schemeClr val="tx1"/>
                </a:solidFill>
              </a:rPr>
              <a:t>;</a:t>
            </a:r>
          </a:p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900" strike="noStrike" spc="-1" dirty="0">
                <a:solidFill>
                  <a:schemeClr val="tx1"/>
                </a:solidFill>
              </a:rPr>
              <a:t>-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construire</a:t>
            </a:r>
            <a:r>
              <a:rPr lang="en-US" sz="1900" strike="noStrike" spc="-1" dirty="0">
                <a:solidFill>
                  <a:schemeClr val="tx1"/>
                </a:solidFill>
              </a:rPr>
              <a:t>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une</a:t>
            </a:r>
            <a:r>
              <a:rPr lang="en-US" sz="1900" strike="noStrike" spc="-1" dirty="0">
                <a:solidFill>
                  <a:schemeClr val="tx1"/>
                </a:solidFill>
              </a:rPr>
              <a:t> grille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axiologique</a:t>
            </a:r>
            <a:r>
              <a:rPr lang="en-US" sz="1900" strike="noStrike" spc="-1" dirty="0">
                <a:solidFill>
                  <a:schemeClr val="tx1"/>
                </a:solidFill>
              </a:rPr>
              <a:t> pour un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algorithme</a:t>
            </a:r>
            <a:r>
              <a:rPr lang="en-US" sz="1900" strike="noStrike" spc="-1" dirty="0">
                <a:solidFill>
                  <a:schemeClr val="tx1"/>
                </a:solidFill>
              </a:rPr>
              <a:t> </a:t>
            </a:r>
            <a:r>
              <a:rPr lang="en-US" sz="1900" strike="noStrike" spc="-1" dirty="0" err="1">
                <a:solidFill>
                  <a:schemeClr val="tx1"/>
                </a:solidFill>
              </a:rPr>
              <a:t>d’IA</a:t>
            </a:r>
            <a:r>
              <a:rPr lang="en-US" sz="1900" strike="noStrike" spc="-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B07A0E-839A-5C69-B3DA-D5D5D8616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87" y="693649"/>
            <a:ext cx="5167464" cy="18099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900" strike="noStrike" spc="-1"/>
              <a:t>2- Problèmes éthiques des algorithmes</a:t>
            </a:r>
            <a:br>
              <a:rPr lang="en-US" sz="2900"/>
            </a:br>
            <a:r>
              <a:rPr lang="en-US" sz="2900" strike="noStrike" spc="-1"/>
              <a:t>d’intelligence artificielle</a:t>
            </a:r>
            <a:br>
              <a:rPr lang="en-US" sz="2900" strike="noStrike" spc="-1"/>
            </a:br>
            <a:endParaRPr lang="en-US" sz="2900"/>
          </a:p>
        </p:txBody>
      </p:sp>
    </p:spTree>
    <p:extLst>
      <p:ext uri="{BB962C8B-B14F-4D97-AF65-F5344CB8AC3E}">
        <p14:creationId xmlns:p14="http://schemas.microsoft.com/office/powerpoint/2010/main" val="335769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AA1CE-8497-1076-DBBF-BF462830A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ZoneTexte 140">
            <a:extLst>
              <a:ext uri="{FF2B5EF4-FFF2-40B4-BE49-F238E27FC236}">
                <a16:creationId xmlns:a16="http://schemas.microsoft.com/office/drawing/2014/main" id="{CCF6E646-879F-98BD-712B-73DDEBC2789D}"/>
              </a:ext>
            </a:extLst>
          </p:cNvPr>
          <p:cNvSpPr txBox="1"/>
          <p:nvPr/>
        </p:nvSpPr>
        <p:spPr>
          <a:xfrm>
            <a:off x="-193471" y="-93025"/>
            <a:ext cx="9792000" cy="220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 dirty="0">
                <a:solidFill>
                  <a:srgbClr val="FFFFFF"/>
                </a:solidFill>
                <a:latin typeface="Source Sans Pro Black"/>
              </a:rPr>
              <a:t>2.4 Le problème de l’alignement</a:t>
            </a:r>
          </a:p>
        </p:txBody>
      </p:sp>
      <p:pic>
        <p:nvPicPr>
          <p:cNvPr id="147" name="Image 146">
            <a:extLst>
              <a:ext uri="{FF2B5EF4-FFF2-40B4-BE49-F238E27FC236}">
                <a16:creationId xmlns:a16="http://schemas.microsoft.com/office/drawing/2014/main" id="{362E6F13-9A2E-7C7C-C6DC-291EC3858CD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845000" y="2668157"/>
            <a:ext cx="1832400" cy="2223360"/>
          </a:xfrm>
          <a:prstGeom prst="rect">
            <a:avLst/>
          </a:prstGeom>
          <a:ln w="0"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FAA609C-7664-3EA4-5D16-DE1677FE04FE}"/>
              </a:ext>
            </a:extLst>
          </p:cNvPr>
          <p:cNvSpPr txBox="1"/>
          <p:nvPr/>
        </p:nvSpPr>
        <p:spPr>
          <a:xfrm>
            <a:off x="1612626" y="1783977"/>
            <a:ext cx="500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/>
              <a:t>Théories traditionnelles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2E1AF0A-A99C-C58C-75F5-AF438686BC46}"/>
              </a:ext>
            </a:extLst>
          </p:cNvPr>
          <p:cNvSpPr txBox="1"/>
          <p:nvPr/>
        </p:nvSpPr>
        <p:spPr>
          <a:xfrm>
            <a:off x="4117326" y="4084259"/>
            <a:ext cx="5508522" cy="2734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70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GB" altLang="fr-FR" sz="2000" dirty="0"/>
              <a:t>Une action </a:t>
            </a:r>
            <a:r>
              <a:rPr lang="en-GB" altLang="fr-FR" sz="2000" dirty="0" err="1"/>
              <a:t>est</a:t>
            </a:r>
            <a:r>
              <a:rPr lang="en-GB" altLang="fr-FR" sz="2000" dirty="0"/>
              <a:t> bien </a:t>
            </a:r>
            <a:r>
              <a:rPr lang="en-GB" altLang="fr-FR" sz="2000" dirty="0" err="1"/>
              <a:t>ssi</a:t>
            </a:r>
            <a:r>
              <a:rPr lang="en-GB" altLang="fr-FR" sz="2000" dirty="0"/>
              <a:t> </a:t>
            </a:r>
            <a:r>
              <a:rPr lang="en-GB" altLang="fr-FR" sz="2000" dirty="0" err="1"/>
              <a:t>elle</a:t>
            </a:r>
            <a:r>
              <a:rPr lang="en-GB" altLang="fr-FR" sz="2000" dirty="0"/>
              <a:t> </a:t>
            </a:r>
            <a:r>
              <a:rPr lang="en-GB" altLang="fr-FR" sz="2000" dirty="0" err="1"/>
              <a:t>est</a:t>
            </a:r>
            <a:r>
              <a:rPr lang="en-GB" altLang="fr-FR" sz="2000" dirty="0"/>
              <a:t> </a:t>
            </a:r>
            <a:r>
              <a:rPr lang="en-GB" altLang="fr-FR" sz="2000" dirty="0" err="1"/>
              <a:t>telle</a:t>
            </a:r>
            <a:r>
              <a:rPr lang="en-GB" altLang="fr-FR" sz="2000" dirty="0"/>
              <a:t> </a:t>
            </a:r>
            <a:r>
              <a:rPr lang="en-GB" altLang="fr-FR" sz="2000" dirty="0" err="1"/>
              <a:t>qu’elle</a:t>
            </a:r>
            <a:r>
              <a:rPr lang="en-GB" altLang="fr-FR" sz="2000" dirty="0"/>
              <a:t> </a:t>
            </a:r>
            <a:r>
              <a:rPr lang="en-GB" altLang="fr-FR" sz="2000" dirty="0" err="1"/>
              <a:t>serait</a:t>
            </a:r>
            <a:r>
              <a:rPr lang="en-GB" altLang="fr-FR" sz="2000" dirty="0"/>
              <a:t> </a:t>
            </a:r>
            <a:r>
              <a:rPr lang="en-GB" altLang="fr-FR" sz="2000" dirty="0" err="1"/>
              <a:t>accomplie</a:t>
            </a:r>
            <a:r>
              <a:rPr lang="en-GB" altLang="fr-FR" sz="2000" dirty="0"/>
              <a:t> par un agent </a:t>
            </a:r>
            <a:r>
              <a:rPr lang="en-GB" altLang="fr-FR" sz="2000" dirty="0" err="1"/>
              <a:t>vertueux</a:t>
            </a:r>
            <a:r>
              <a:rPr lang="en-GB" altLang="fr-FR" sz="2000" dirty="0"/>
              <a:t> </a:t>
            </a:r>
            <a:r>
              <a:rPr lang="en-GB" altLang="fr-FR" sz="2000" dirty="0" err="1"/>
              <a:t>en</a:t>
            </a:r>
            <a:r>
              <a:rPr lang="en-GB" altLang="fr-FR" sz="2000" dirty="0"/>
              <a:t> </a:t>
            </a:r>
            <a:r>
              <a:rPr lang="en-GB" altLang="fr-FR" sz="2000" dirty="0" err="1"/>
              <a:t>ces</a:t>
            </a:r>
            <a:r>
              <a:rPr lang="en-GB" altLang="fr-FR" sz="2000" dirty="0"/>
              <a:t> </a:t>
            </a:r>
            <a:r>
              <a:rPr lang="en-GB" altLang="fr-FR" sz="2000"/>
              <a:t>circonstances</a:t>
            </a:r>
            <a:r>
              <a:rPr lang="en-GB" altLang="fr-FR" sz="2000" dirty="0"/>
              <a:t>.</a:t>
            </a:r>
          </a:p>
          <a:p>
            <a:pPr>
              <a:lnSpc>
                <a:spcPct val="100000"/>
              </a:lnSpc>
              <a:spcBef>
                <a:spcPts val="70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GB" altLang="fr-FR" sz="2000" dirty="0"/>
              <a:t>Un agent </a:t>
            </a:r>
            <a:r>
              <a:rPr lang="en-GB" altLang="fr-FR" sz="2000" dirty="0" err="1"/>
              <a:t>vertueux</a:t>
            </a:r>
            <a:r>
              <a:rPr lang="en-GB" altLang="fr-FR" sz="2000" dirty="0"/>
              <a:t> </a:t>
            </a:r>
            <a:r>
              <a:rPr lang="en-GB" altLang="fr-FR" sz="2000" dirty="0" err="1"/>
              <a:t>est</a:t>
            </a:r>
            <a:r>
              <a:rPr lang="en-GB" altLang="fr-FR" sz="2000" dirty="0"/>
              <a:t> </a:t>
            </a:r>
            <a:r>
              <a:rPr lang="en-GB" altLang="fr-FR" sz="2000" dirty="0" err="1"/>
              <a:t>celui</a:t>
            </a:r>
            <a:r>
              <a:rPr lang="en-GB" altLang="fr-FR" sz="2000" dirty="0"/>
              <a:t> qui agit vertu-</a:t>
            </a:r>
            <a:r>
              <a:rPr lang="en-GB" altLang="fr-FR" sz="2000" dirty="0" err="1"/>
              <a:t>eusement</a:t>
            </a:r>
            <a:r>
              <a:rPr lang="en-GB" altLang="fr-FR" sz="2000" dirty="0"/>
              <a:t> (qui “a” et “</a:t>
            </a:r>
            <a:r>
              <a:rPr lang="en-GB" altLang="fr-FR" sz="2000" dirty="0" err="1"/>
              <a:t>exerce</a:t>
            </a:r>
            <a:r>
              <a:rPr lang="en-GB" altLang="fr-FR" sz="2000" dirty="0"/>
              <a:t>” les </a:t>
            </a:r>
            <a:r>
              <a:rPr lang="en-GB" altLang="fr-FR" sz="2000" dirty="0" err="1"/>
              <a:t>vertus</a:t>
            </a:r>
            <a:r>
              <a:rPr lang="en-GB" altLang="fr-FR" sz="2000" dirty="0"/>
              <a:t>)</a:t>
            </a:r>
            <a:r>
              <a:rPr lang="ar-SA" altLang="fr-FR" sz="2000" dirty="0"/>
              <a:t>‏</a:t>
            </a:r>
            <a:endParaRPr lang="en-GB" altLang="fr-FR" sz="2000" dirty="0"/>
          </a:p>
          <a:p>
            <a:pPr>
              <a:lnSpc>
                <a:spcPct val="100000"/>
              </a:lnSpc>
              <a:spcBef>
                <a:spcPts val="70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GB" altLang="fr-FR" sz="2000" dirty="0"/>
              <a:t>Une vertu </a:t>
            </a:r>
            <a:r>
              <a:rPr lang="en-GB" altLang="fr-FR" sz="2000" dirty="0" err="1"/>
              <a:t>est</a:t>
            </a:r>
            <a:r>
              <a:rPr lang="en-GB" altLang="fr-FR" sz="2000" dirty="0"/>
              <a:t> un trait de </a:t>
            </a:r>
            <a:r>
              <a:rPr lang="en-GB" altLang="fr-FR" sz="2000" dirty="0" err="1"/>
              <a:t>caractère</a:t>
            </a:r>
            <a:r>
              <a:rPr lang="en-GB" altLang="fr-FR" sz="2000" dirty="0"/>
              <a:t> que </a:t>
            </a:r>
            <a:r>
              <a:rPr lang="en-GB" altLang="fr-FR" sz="2000" dirty="0" err="1"/>
              <a:t>l’être</a:t>
            </a:r>
            <a:r>
              <a:rPr lang="en-GB" altLang="fr-FR" sz="2000" dirty="0"/>
              <a:t> </a:t>
            </a:r>
            <a:r>
              <a:rPr lang="en-GB" altLang="fr-FR" sz="2000" dirty="0" err="1"/>
              <a:t>humain</a:t>
            </a:r>
            <a:r>
              <a:rPr lang="en-GB" altLang="fr-FR" sz="2000" dirty="0"/>
              <a:t> a </a:t>
            </a:r>
            <a:r>
              <a:rPr lang="en-GB" altLang="fr-FR" sz="2000" dirty="0" err="1"/>
              <a:t>besoin</a:t>
            </a:r>
            <a:r>
              <a:rPr lang="en-GB" altLang="fr-FR" sz="2000" dirty="0"/>
              <a:t> pour </a:t>
            </a:r>
            <a:r>
              <a:rPr lang="en-GB" altLang="fr-FR" sz="2000" dirty="0" err="1"/>
              <a:t>s’épanouir</a:t>
            </a:r>
            <a:r>
              <a:rPr lang="en-GB" altLang="fr-FR" sz="2000" dirty="0"/>
              <a:t> et vivre bien.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322F51C-802E-6926-A897-9088A575F422}"/>
              </a:ext>
            </a:extLst>
          </p:cNvPr>
          <p:cNvSpPr txBox="1"/>
          <p:nvPr/>
        </p:nvSpPr>
        <p:spPr>
          <a:xfrm>
            <a:off x="4906946" y="2934118"/>
            <a:ext cx="3929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/>
              <a:t>Éthique de la vertu</a:t>
            </a:r>
          </a:p>
        </p:txBody>
      </p:sp>
    </p:spTree>
    <p:extLst>
      <p:ext uri="{BB962C8B-B14F-4D97-AF65-F5344CB8AC3E}">
        <p14:creationId xmlns:p14="http://schemas.microsoft.com/office/powerpoint/2010/main" val="16192995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ZoneTexte 152"/>
          <p:cNvSpPr txBox="1"/>
          <p:nvPr/>
        </p:nvSpPr>
        <p:spPr>
          <a:xfrm>
            <a:off x="72000" y="-72000"/>
            <a:ext cx="9792000" cy="220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>
                <a:solidFill>
                  <a:srgbClr val="FFFFFF"/>
                </a:solidFill>
                <a:latin typeface="Source Sans Pro Black"/>
              </a:rPr>
              <a:t>2.4 Le problème de l’alignement</a:t>
            </a:r>
            <a:br/>
            <a:endParaRPr lang="fr-FR" sz="36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pic>
        <p:nvPicPr>
          <p:cNvPr id="154" name="Image 153"/>
          <p:cNvPicPr/>
          <p:nvPr/>
        </p:nvPicPr>
        <p:blipFill>
          <a:blip r:embed="rId2"/>
          <a:stretch/>
        </p:blipFill>
        <p:spPr>
          <a:xfrm>
            <a:off x="1179720" y="1944000"/>
            <a:ext cx="7676280" cy="493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ZoneTexte 154"/>
          <p:cNvSpPr txBox="1"/>
          <p:nvPr/>
        </p:nvSpPr>
        <p:spPr>
          <a:xfrm>
            <a:off x="72000" y="-72000"/>
            <a:ext cx="9792000" cy="220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>
                <a:solidFill>
                  <a:srgbClr val="FFFFFF"/>
                </a:solidFill>
                <a:latin typeface="Source Sans Pro Black"/>
              </a:rPr>
              <a:t>2.4.1 L’aspect technique</a:t>
            </a:r>
            <a:br/>
            <a:r>
              <a:rPr lang="fr-FR" sz="2600" b="1" strike="noStrike" spc="-1">
                <a:solidFill>
                  <a:srgbClr val="FFFFFF"/>
                </a:solidFill>
                <a:latin typeface="Source Sans Pro Black"/>
              </a:rPr>
              <a:t>(Le lien entre le problème de l’alignement et le type d’algorithme)</a:t>
            </a:r>
          </a:p>
        </p:txBody>
      </p:sp>
      <p:sp>
        <p:nvSpPr>
          <p:cNvPr id="156" name="ZoneTexte 155"/>
          <p:cNvSpPr txBox="1"/>
          <p:nvPr/>
        </p:nvSpPr>
        <p:spPr>
          <a:xfrm>
            <a:off x="864000" y="2773800"/>
            <a:ext cx="7344000" cy="1834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2400" b="0" strike="noStrike" spc="-1">
                <a:latin typeface="Arial"/>
              </a:rPr>
              <a:t>Selon Bostrom (2014), nous pouvons « télécharger » n'importe quel système de valeurs que nous voulons dans une machine (voir aussi thèse Church/Turing). Un agent intelligent et neutre est compatibles avec toutes théories morales.</a:t>
            </a:r>
          </a:p>
        </p:txBody>
      </p:sp>
      <p:sp>
        <p:nvSpPr>
          <p:cNvPr id="157" name="ZoneTexte 156"/>
          <p:cNvSpPr txBox="1"/>
          <p:nvPr/>
        </p:nvSpPr>
        <p:spPr>
          <a:xfrm>
            <a:off x="1944000" y="5015160"/>
            <a:ext cx="6920640" cy="2112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400" b="0" strike="noStrike" spc="-1" dirty="0">
                <a:latin typeface="Arial"/>
              </a:rPr>
              <a:t>Toutefois, il semble possible que la </a:t>
            </a:r>
            <a:r>
              <a:rPr lang="fr-FR" sz="2400" spc="-1" dirty="0">
                <a:latin typeface="Arial"/>
              </a:rPr>
              <a:t>méthode</a:t>
            </a:r>
            <a:r>
              <a:rPr lang="fr-FR" sz="2400" b="0" strike="noStrike" spc="-1" dirty="0">
                <a:latin typeface="Arial"/>
              </a:rPr>
              <a:t> que nous utilisons pour construire un agent artificiel influence la sorte de principes et de valeurs que nous sommes capable d'encoder. (Gabriel, 2020)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ZoneTexte 157"/>
          <p:cNvSpPr txBox="1"/>
          <p:nvPr/>
        </p:nvSpPr>
        <p:spPr>
          <a:xfrm>
            <a:off x="72000" y="-72000"/>
            <a:ext cx="9792000" cy="220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>
                <a:solidFill>
                  <a:srgbClr val="FFFFFF"/>
                </a:solidFill>
                <a:latin typeface="Source Sans Pro Black"/>
              </a:rPr>
              <a:t>2.4.1 L’aspect technique</a:t>
            </a:r>
            <a:br/>
            <a:r>
              <a:rPr lang="fr-FR" sz="2600" b="1" strike="noStrike" spc="-1">
                <a:solidFill>
                  <a:srgbClr val="FFFFFF"/>
                </a:solidFill>
                <a:latin typeface="Source Sans Pro Black"/>
              </a:rPr>
              <a:t>(Le lien entre le problème de l’alignement et le type d’algorithme)</a:t>
            </a:r>
          </a:p>
        </p:txBody>
      </p:sp>
      <p:sp>
        <p:nvSpPr>
          <p:cNvPr id="159" name="ZoneTexte 158"/>
          <p:cNvSpPr txBox="1"/>
          <p:nvPr/>
        </p:nvSpPr>
        <p:spPr>
          <a:xfrm>
            <a:off x="864000" y="2181960"/>
            <a:ext cx="7568280" cy="2809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2400" b="0" strike="noStrike" spc="-1" dirty="0">
                <a:latin typeface="Arial"/>
              </a:rPr>
              <a:t>Par exemple, les algorithmes RL semblent plus facile à aligner avec une théorie morale qui a aussi une structure basée sur la maximisation de la récompense à travers le temps (utilitarisme). L'utilitarisme et les agents RL cherchent à déterminer les actions qui maximisent un bien (Russell et </a:t>
            </a:r>
            <a:r>
              <a:rPr lang="fr-FR" sz="2400" b="0" strike="noStrike" spc="-1" dirty="0" err="1">
                <a:latin typeface="Arial"/>
              </a:rPr>
              <a:t>Norvig</a:t>
            </a:r>
            <a:r>
              <a:rPr lang="fr-FR" sz="2400" b="0" strike="noStrike" spc="-1" dirty="0">
                <a:latin typeface="Arial"/>
              </a:rPr>
              <a:t> 2010, 34).</a:t>
            </a:r>
          </a:p>
          <a:p>
            <a:r>
              <a:rPr lang="fr-FR" sz="2400" b="0" strike="noStrike" spc="-1" dirty="0">
                <a:latin typeface="Arial"/>
              </a:rPr>
              <a:t>Comment encoder des principes déontologiques (plus facile dans une IA symbolique) ? </a:t>
            </a:r>
          </a:p>
        </p:txBody>
      </p:sp>
      <p:sp>
        <p:nvSpPr>
          <p:cNvPr id="160" name="ZoneTexte 159"/>
          <p:cNvSpPr txBox="1"/>
          <p:nvPr/>
        </p:nvSpPr>
        <p:spPr>
          <a:xfrm>
            <a:off x="3024000" y="5549760"/>
            <a:ext cx="5199480" cy="1109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2400" b="0" strike="noStrike" spc="-1">
                <a:latin typeface="Arial"/>
              </a:rPr>
              <a:t>Est-ce que l'IA va nécessairement devenir éthique en apprenant à partir des choix que font les gens 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ZoneTexte 160"/>
          <p:cNvSpPr txBox="1"/>
          <p:nvPr/>
        </p:nvSpPr>
        <p:spPr>
          <a:xfrm>
            <a:off x="72000" y="-72000"/>
            <a:ext cx="9792000" cy="220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>
                <a:solidFill>
                  <a:srgbClr val="FFFFFF"/>
                </a:solidFill>
                <a:latin typeface="Source Sans Pro Black"/>
              </a:rPr>
              <a:t>2.4.2 L’aspect éthique (1)</a:t>
            </a:r>
            <a:br/>
            <a:r>
              <a:rPr lang="fr-FR" sz="2400" b="1" strike="noStrike" spc="-1">
                <a:solidFill>
                  <a:srgbClr val="FFFFFF"/>
                </a:solidFill>
                <a:latin typeface="Source Sans Pro Black"/>
              </a:rPr>
              <a:t>Quel but aligner ?</a:t>
            </a:r>
          </a:p>
        </p:txBody>
      </p:sp>
      <p:sp>
        <p:nvSpPr>
          <p:cNvPr id="162" name="ZoneTexte 161"/>
          <p:cNvSpPr txBox="1"/>
          <p:nvPr/>
        </p:nvSpPr>
        <p:spPr>
          <a:xfrm>
            <a:off x="1140120" y="1924200"/>
            <a:ext cx="7529400" cy="430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2400" b="0" strike="noStrike" spc="-1">
                <a:latin typeface="Arial"/>
              </a:rPr>
              <a:t>Exercice : trouvez un effet pervers de chaque situation</a:t>
            </a:r>
          </a:p>
        </p:txBody>
      </p:sp>
      <p:sp>
        <p:nvSpPr>
          <p:cNvPr id="163" name="ZoneTexte 162"/>
          <p:cNvSpPr txBox="1"/>
          <p:nvPr/>
        </p:nvSpPr>
        <p:spPr>
          <a:xfrm>
            <a:off x="792000" y="2758320"/>
            <a:ext cx="8352000" cy="3929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2400" b="0" strike="noStrike" spc="-1" dirty="0">
                <a:latin typeface="Arial"/>
              </a:rPr>
              <a:t>a- Instructions : l'agent fait ce que les instructions disent de faire.</a:t>
            </a:r>
          </a:p>
          <a:p>
            <a:r>
              <a:rPr lang="fr-FR" sz="2400" b="0" strike="noStrike" spc="-1" dirty="0">
                <a:latin typeface="Arial"/>
              </a:rPr>
              <a:t>(voir Russell 2019, Le roi Midas)</a:t>
            </a:r>
          </a:p>
          <a:p>
            <a:endParaRPr lang="fr-FR" sz="2400" b="0" strike="noStrike" spc="-1" dirty="0">
              <a:latin typeface="Arial"/>
            </a:endParaRPr>
          </a:p>
          <a:p>
            <a:r>
              <a:rPr lang="fr-FR" sz="2400" b="0" strike="noStrike" spc="-1" dirty="0">
                <a:latin typeface="Arial"/>
              </a:rPr>
              <a:t>b- Les intentions exprimées : l'agent fait ce qu'on attend de lui.</a:t>
            </a:r>
          </a:p>
          <a:p>
            <a:endParaRPr lang="fr-FR" sz="2400" b="0" strike="noStrike" spc="-1" dirty="0">
              <a:latin typeface="Arial"/>
            </a:endParaRPr>
          </a:p>
          <a:p>
            <a:r>
              <a:rPr lang="fr-FR" sz="2400" b="0" strike="noStrike" spc="-1" dirty="0">
                <a:latin typeface="Arial"/>
              </a:rPr>
              <a:t>c- Les préférences </a:t>
            </a:r>
            <a:r>
              <a:rPr lang="fr-FR" sz="2400" b="0" strike="noStrike" spc="-1" dirty="0" err="1">
                <a:latin typeface="Arial"/>
              </a:rPr>
              <a:t>révéles</a:t>
            </a:r>
            <a:r>
              <a:rPr lang="fr-FR" sz="2400" b="0" strike="noStrike" spc="-1" dirty="0">
                <a:latin typeface="Arial"/>
              </a:rPr>
              <a:t> : l'agent fait ce que mes comportements révèlent que je préfère.</a:t>
            </a:r>
          </a:p>
          <a:p>
            <a:r>
              <a:rPr lang="fr-FR" sz="2400" b="0" strike="noStrike" spc="-1" dirty="0">
                <a:latin typeface="Arial"/>
              </a:rPr>
              <a:t>(</a:t>
            </a:r>
            <a:r>
              <a:rPr lang="fr-FR" sz="2400" b="0" strike="noStrike" spc="-1" dirty="0" err="1">
                <a:latin typeface="Arial"/>
              </a:rPr>
              <a:t>Hadfield-Menell</a:t>
            </a:r>
            <a:r>
              <a:rPr lang="fr-FR" sz="2400" b="0" strike="noStrike" spc="-1" dirty="0">
                <a:latin typeface="Arial"/>
              </a:rPr>
              <a:t> et al. 2016).</a:t>
            </a:r>
          </a:p>
        </p:txBody>
      </p:sp>
      <p:pic>
        <p:nvPicPr>
          <p:cNvPr id="164" name="Image 163"/>
          <p:cNvPicPr/>
          <p:nvPr/>
        </p:nvPicPr>
        <p:blipFill>
          <a:blip r:embed="rId2"/>
          <a:stretch/>
        </p:blipFill>
        <p:spPr>
          <a:xfrm>
            <a:off x="8024760" y="5383440"/>
            <a:ext cx="1479240" cy="1744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974DD-2509-ABEE-EE35-BCF75D658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ZoneTexte 164">
            <a:extLst>
              <a:ext uri="{FF2B5EF4-FFF2-40B4-BE49-F238E27FC236}">
                <a16:creationId xmlns:a16="http://schemas.microsoft.com/office/drawing/2014/main" id="{AB1FB0BE-C21F-7679-2AFA-AD003F809434}"/>
              </a:ext>
            </a:extLst>
          </p:cNvPr>
          <p:cNvSpPr txBox="1"/>
          <p:nvPr/>
        </p:nvSpPr>
        <p:spPr>
          <a:xfrm>
            <a:off x="72000" y="-72000"/>
            <a:ext cx="9792000" cy="220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Source Sans Pro Black"/>
                <a:ea typeface="源ノ角ゴシック Heavy"/>
              </a:rPr>
              <a:t>2.4.3 L’aspect éthique (1)</a:t>
            </a:r>
            <a:br/>
            <a:endParaRPr lang="fr-FR" sz="36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66" name="ZoneTexte 165">
            <a:extLst>
              <a:ext uri="{FF2B5EF4-FFF2-40B4-BE49-F238E27FC236}">
                <a16:creationId xmlns:a16="http://schemas.microsoft.com/office/drawing/2014/main" id="{479D139A-30C6-25E0-66B4-1BA3BD9F79A2}"/>
              </a:ext>
            </a:extLst>
          </p:cNvPr>
          <p:cNvSpPr txBox="1"/>
          <p:nvPr/>
        </p:nvSpPr>
        <p:spPr>
          <a:xfrm>
            <a:off x="720000" y="1758240"/>
            <a:ext cx="8352000" cy="3929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400" b="0" strike="noStrike" spc="-1" dirty="0">
                <a:latin typeface="Arial"/>
              </a:rPr>
              <a:t>d- Préférences ou désirs informés : l'agent fait ce que je demanderais si j'étais un agent rationnel et informé.</a:t>
            </a:r>
          </a:p>
          <a:p>
            <a:endParaRPr lang="fr-FR" sz="2400" b="0" strike="noStrike" spc="-1">
              <a:latin typeface="Arial"/>
            </a:endParaRPr>
          </a:p>
          <a:p>
            <a:r>
              <a:rPr lang="fr-FR" sz="2400" b="0" strike="noStrike" spc="-1" dirty="0">
                <a:latin typeface="Arial"/>
              </a:rPr>
              <a:t>e- </a:t>
            </a:r>
            <a:r>
              <a:rPr lang="fr-FR" sz="2400" spc="-1" dirty="0">
                <a:latin typeface="Arial"/>
              </a:rPr>
              <a:t>Intérêt</a:t>
            </a:r>
            <a:r>
              <a:rPr lang="fr-FR" sz="2400" b="0" strike="noStrike" spc="-1" dirty="0">
                <a:latin typeface="Arial"/>
              </a:rPr>
              <a:t> ou bien être : l'agent fait ce qui est en mon </a:t>
            </a:r>
            <a:r>
              <a:rPr lang="fr-FR" sz="2400" spc="-1" dirty="0">
                <a:latin typeface="Arial"/>
              </a:rPr>
              <a:t>intérêt</a:t>
            </a:r>
            <a:r>
              <a:rPr lang="fr-FR" sz="2400" b="0" strike="noStrike" spc="-1" dirty="0">
                <a:latin typeface="Arial"/>
              </a:rPr>
              <a:t>, ou ce qui est le mieux pour moi de façon objective.</a:t>
            </a:r>
            <a:endParaRPr lang="fr-FR" sz="2400" b="0" strike="noStrike" spc="-1" dirty="0">
              <a:latin typeface="Arial"/>
              <a:cs typeface="Arial"/>
            </a:endParaRPr>
          </a:p>
          <a:p>
            <a:endParaRPr lang="fr-FR" sz="2400" b="0" strike="noStrike" spc="-1">
              <a:latin typeface="Arial"/>
            </a:endParaRPr>
          </a:p>
          <a:p>
            <a:r>
              <a:rPr lang="fr-FR" sz="2400" b="0" strike="noStrike" spc="-1" dirty="0">
                <a:latin typeface="Arial"/>
              </a:rPr>
              <a:t>f- Valeurs : l'agent fait ce qu'il doit faire moralement, comme défini par l'individu ou la société.</a:t>
            </a:r>
            <a:endParaRPr lang="fr-FR" sz="2400" b="0" strike="noStrike" spc="-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8342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ZoneTexte 86"/>
          <p:cNvSpPr txBox="1"/>
          <p:nvPr/>
        </p:nvSpPr>
        <p:spPr>
          <a:xfrm>
            <a:off x="535534" y="1603828"/>
            <a:ext cx="2760994" cy="3647383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trike="noStrike" spc="-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2.1- </a:t>
            </a:r>
            <a:r>
              <a:rPr lang="en-US" sz="3600" strike="noStrike" spc="-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Éthique</a:t>
            </a:r>
            <a:r>
              <a:rPr lang="en-US" sz="3600" strike="noStrike" spc="-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600" strike="noStrike" spc="-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l’IA</a:t>
            </a:r>
            <a:r>
              <a:rPr lang="en-US" sz="3600" strike="noStrike" spc="-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et </a:t>
            </a:r>
            <a:r>
              <a:rPr lang="en-US" sz="3600" strike="noStrike" spc="-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éthiques</a:t>
            </a:r>
            <a:r>
              <a:rPr lang="en-US" sz="3600" strike="noStrike" spc="-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des algorithms</a:t>
            </a:r>
          </a:p>
        </p:txBody>
      </p:sp>
      <p:pic>
        <p:nvPicPr>
          <p:cNvPr id="3" name="Image 2" descr="Une image contenant Jeu PC&#10;&#10;Description générée automatiquement">
            <a:extLst>
              <a:ext uri="{FF2B5EF4-FFF2-40B4-BE49-F238E27FC236}">
                <a16:creationId xmlns:a16="http://schemas.microsoft.com/office/drawing/2014/main" id="{F21F07FF-736C-2C6B-3726-6205AFAF8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r="13358" b="-1"/>
          <a:stretch/>
        </p:blipFill>
        <p:spPr>
          <a:xfrm>
            <a:off x="3832061" y="10"/>
            <a:ext cx="6248564" cy="75596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27E6D-534E-5373-09C1-BA9036B08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ZoneTexte 86">
            <a:extLst>
              <a:ext uri="{FF2B5EF4-FFF2-40B4-BE49-F238E27FC236}">
                <a16:creationId xmlns:a16="http://schemas.microsoft.com/office/drawing/2014/main" id="{92FB262C-A9AF-582B-E5FA-D92453E3729F}"/>
              </a:ext>
            </a:extLst>
          </p:cNvPr>
          <p:cNvSpPr txBox="1"/>
          <p:nvPr/>
        </p:nvSpPr>
        <p:spPr>
          <a:xfrm>
            <a:off x="432000" y="193320"/>
            <a:ext cx="9360000" cy="1724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>
                <a:solidFill>
                  <a:srgbClr val="FFFFFF"/>
                </a:solidFill>
                <a:latin typeface="Source Sans Pro Black"/>
              </a:rPr>
              <a:t>2.1- Éthique de l’IA et éthiques des algorithmes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F4D3F6-7917-B0B4-702F-D79B49EB73E1}"/>
              </a:ext>
            </a:extLst>
          </p:cNvPr>
          <p:cNvSpPr txBox="1"/>
          <p:nvPr/>
        </p:nvSpPr>
        <p:spPr>
          <a:xfrm>
            <a:off x="862781" y="2146899"/>
            <a:ext cx="4704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Qu’est-ce que l’éthique?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58D43C3-BB39-9FE9-6410-1B9805B8A115}"/>
              </a:ext>
            </a:extLst>
          </p:cNvPr>
          <p:cNvSpPr txBox="1"/>
          <p:nvPr/>
        </p:nvSpPr>
        <p:spPr>
          <a:xfrm>
            <a:off x="1976285" y="3160404"/>
            <a:ext cx="2811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/>
              <a:t>Que dois-je faire?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5FDAC68-7B99-0A65-B0D8-87216FC05EFB}"/>
              </a:ext>
            </a:extLst>
          </p:cNvPr>
          <p:cNvSpPr txBox="1"/>
          <p:nvPr/>
        </p:nvSpPr>
        <p:spPr>
          <a:xfrm>
            <a:off x="1811977" y="4418265"/>
            <a:ext cx="3140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/>
              <a:t>Descriptif/prescriptif</a:t>
            </a:r>
          </a:p>
        </p:txBody>
      </p:sp>
      <p:pic>
        <p:nvPicPr>
          <p:cNvPr id="6" name="Image 5" descr="Une image contenant statue, fontaine&#10;&#10;Description générée automatiquement">
            <a:extLst>
              <a:ext uri="{FF2B5EF4-FFF2-40B4-BE49-F238E27FC236}">
                <a16:creationId xmlns:a16="http://schemas.microsoft.com/office/drawing/2014/main" id="{09378CBA-9FFB-874F-913B-C0B8F671F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2" y="2439963"/>
            <a:ext cx="4418267" cy="441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5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4CF27-4AFC-1733-684A-2E32667C3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ZoneTexte 86">
            <a:extLst>
              <a:ext uri="{FF2B5EF4-FFF2-40B4-BE49-F238E27FC236}">
                <a16:creationId xmlns:a16="http://schemas.microsoft.com/office/drawing/2014/main" id="{C6D0B362-5DCC-CC49-92F2-E7E3AF5013C5}"/>
              </a:ext>
            </a:extLst>
          </p:cNvPr>
          <p:cNvSpPr txBox="1"/>
          <p:nvPr/>
        </p:nvSpPr>
        <p:spPr>
          <a:xfrm>
            <a:off x="432000" y="193320"/>
            <a:ext cx="9360000" cy="1724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>
                <a:solidFill>
                  <a:srgbClr val="FFFFFF"/>
                </a:solidFill>
                <a:latin typeface="Source Sans Pro Black"/>
              </a:rPr>
              <a:t>2.1- Éthique de l’IA et éthiques des algorithmes</a:t>
            </a:r>
          </a:p>
        </p:txBody>
      </p:sp>
      <p:pic>
        <p:nvPicPr>
          <p:cNvPr id="6" name="Image 5" descr="Une image contenant statue, fontaine&#10;&#10;Description générée automatiquement">
            <a:extLst>
              <a:ext uri="{FF2B5EF4-FFF2-40B4-BE49-F238E27FC236}">
                <a16:creationId xmlns:a16="http://schemas.microsoft.com/office/drawing/2014/main" id="{5C88CAB6-3EE9-F6EB-2658-0BC2030F6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2" y="2439963"/>
            <a:ext cx="4418267" cy="44182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655B1E9-17DD-5BC5-F602-59D36C44ED4F}"/>
              </a:ext>
            </a:extLst>
          </p:cNvPr>
          <p:cNvSpPr txBox="1"/>
          <p:nvPr/>
        </p:nvSpPr>
        <p:spPr>
          <a:xfrm>
            <a:off x="1356852" y="2595327"/>
            <a:ext cx="28970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fr-FR" sz="2400" dirty="0" err="1"/>
              <a:t>Éthique</a:t>
            </a:r>
            <a:r>
              <a:rPr lang="en-GB" altLang="fr-FR" sz="2400" dirty="0"/>
              <a:t> : analyse des </a:t>
            </a:r>
            <a:r>
              <a:rPr lang="en-GB" altLang="fr-FR" sz="2400" dirty="0" err="1"/>
              <a:t>règles</a:t>
            </a:r>
            <a:r>
              <a:rPr lang="en-GB" altLang="fr-FR" sz="2400" dirty="0"/>
              <a:t> de </a:t>
            </a:r>
            <a:r>
              <a:rPr lang="en-GB" altLang="fr-FR" sz="2400" dirty="0" err="1"/>
              <a:t>conduite</a:t>
            </a:r>
            <a:r>
              <a:rPr lang="en-GB" altLang="fr-FR" sz="2400" dirty="0"/>
              <a:t> et de </a:t>
            </a:r>
            <a:r>
              <a:rPr lang="en-GB" altLang="fr-FR" sz="2400" dirty="0" err="1"/>
              <a:t>leurs</a:t>
            </a:r>
            <a:r>
              <a:rPr lang="en-GB" altLang="fr-FR" sz="2400" dirty="0"/>
              <a:t> justifications, </a:t>
            </a:r>
            <a:r>
              <a:rPr lang="en-GB" altLang="fr-FR" sz="2400" dirty="0" err="1"/>
              <a:t>en</a:t>
            </a:r>
            <a:r>
              <a:rPr lang="en-GB" altLang="fr-FR" sz="2400" dirty="0"/>
              <a:t> </a:t>
            </a:r>
            <a:r>
              <a:rPr lang="en-GB" altLang="fr-FR" sz="2400" dirty="0" err="1"/>
              <a:t>vue</a:t>
            </a:r>
            <a:r>
              <a:rPr lang="en-GB" altLang="fr-FR" sz="2400" dirty="0"/>
              <a:t> de </a:t>
            </a:r>
            <a:r>
              <a:rPr lang="en-GB" altLang="fr-FR" sz="2400" dirty="0" err="1"/>
              <a:t>promouvoir</a:t>
            </a:r>
            <a:r>
              <a:rPr lang="en-GB" altLang="fr-FR" sz="2400" dirty="0"/>
              <a:t> la </a:t>
            </a:r>
            <a:r>
              <a:rPr lang="en-GB" altLang="fr-FR" sz="2400" dirty="0" err="1"/>
              <a:t>qualité</a:t>
            </a:r>
            <a:r>
              <a:rPr lang="en-GB" altLang="fr-FR" sz="2400" dirty="0"/>
              <a:t> de la vie.</a:t>
            </a:r>
          </a:p>
          <a:p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14728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93DAB-33A4-C78D-6876-1E9F380DD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ZoneTexte 86">
            <a:extLst>
              <a:ext uri="{FF2B5EF4-FFF2-40B4-BE49-F238E27FC236}">
                <a16:creationId xmlns:a16="http://schemas.microsoft.com/office/drawing/2014/main" id="{8B56B1C2-6B9F-648F-F3AD-64891C98BB03}"/>
              </a:ext>
            </a:extLst>
          </p:cNvPr>
          <p:cNvSpPr txBox="1"/>
          <p:nvPr/>
        </p:nvSpPr>
        <p:spPr>
          <a:xfrm>
            <a:off x="432000" y="193320"/>
            <a:ext cx="9360000" cy="1724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>
                <a:solidFill>
                  <a:srgbClr val="FFFFFF"/>
                </a:solidFill>
                <a:latin typeface="Source Sans Pro Black"/>
              </a:rPr>
              <a:t>2.1- Éthique de l’IA et éthiques des algorithmes</a:t>
            </a:r>
          </a:p>
        </p:txBody>
      </p:sp>
      <p:pic>
        <p:nvPicPr>
          <p:cNvPr id="88" name="Image 87">
            <a:extLst>
              <a:ext uri="{FF2B5EF4-FFF2-40B4-BE49-F238E27FC236}">
                <a16:creationId xmlns:a16="http://schemas.microsoft.com/office/drawing/2014/main" id="{AF938D43-551A-2692-8B8D-C8579725FBC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429640" y="2736000"/>
            <a:ext cx="7074360" cy="3974760"/>
          </a:xfrm>
          <a:prstGeom prst="rect">
            <a:avLst/>
          </a:prstGeom>
          <a:ln w="0">
            <a:noFill/>
          </a:ln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1DD73F3B-881D-6739-6D4B-4DA8047298C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42680" y="2016000"/>
            <a:ext cx="2209320" cy="32954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42055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ZoneTexte 89"/>
          <p:cNvSpPr txBox="1"/>
          <p:nvPr/>
        </p:nvSpPr>
        <p:spPr>
          <a:xfrm>
            <a:off x="432000" y="193320"/>
            <a:ext cx="9360000" cy="1724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>
                <a:solidFill>
                  <a:srgbClr val="FFFFFF"/>
                </a:solidFill>
                <a:latin typeface="Source Sans Pro Black"/>
              </a:rPr>
              <a:t>2.2- Position du problème </a:t>
            </a:r>
            <a:br/>
            <a:r>
              <a:rPr lang="fr-FR" sz="3600" b="1" strike="noStrike" spc="-1">
                <a:solidFill>
                  <a:srgbClr val="FFFFFF"/>
                </a:solidFill>
                <a:latin typeface="Source Sans Pro Black"/>
              </a:rPr>
              <a:t>(IA et valeurs humaines)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1224000" y="2088000"/>
            <a:ext cx="18540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1800" b="0" strike="noStrike" spc="-1">
                <a:latin typeface="Arial"/>
              </a:rPr>
              <a:t>Mises en gardes</a:t>
            </a:r>
          </a:p>
        </p:txBody>
      </p:sp>
      <p:pic>
        <p:nvPicPr>
          <p:cNvPr id="92" name="Image 91"/>
          <p:cNvPicPr/>
          <p:nvPr/>
        </p:nvPicPr>
        <p:blipFill>
          <a:blip r:embed="rId2"/>
          <a:stretch/>
        </p:blipFill>
        <p:spPr>
          <a:xfrm>
            <a:off x="1497493" y="2792353"/>
            <a:ext cx="3540960" cy="2160000"/>
          </a:xfrm>
          <a:prstGeom prst="rect">
            <a:avLst/>
          </a:prstGeom>
          <a:ln w="0">
            <a:noFill/>
          </a:ln>
        </p:spPr>
      </p:pic>
      <p:sp>
        <p:nvSpPr>
          <p:cNvPr id="93" name="ZoneTexte 92"/>
          <p:cNvSpPr txBox="1"/>
          <p:nvPr/>
        </p:nvSpPr>
        <p:spPr>
          <a:xfrm>
            <a:off x="2664000" y="4968000"/>
            <a:ext cx="234936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1800" b="0" strike="noStrike" spc="-1">
                <a:latin typeface="Arial"/>
              </a:rPr>
              <a:t>Norbert Wiener, 1960</a:t>
            </a:r>
          </a:p>
        </p:txBody>
      </p:sp>
      <p:pic>
        <p:nvPicPr>
          <p:cNvPr id="94" name="Image 93"/>
          <p:cNvPicPr/>
          <p:nvPr/>
        </p:nvPicPr>
        <p:blipFill>
          <a:blip r:embed="rId3"/>
          <a:stretch/>
        </p:blipFill>
        <p:spPr>
          <a:xfrm>
            <a:off x="5400000" y="3357000"/>
            <a:ext cx="4323240" cy="3195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ZoneTexte 94"/>
          <p:cNvSpPr txBox="1"/>
          <p:nvPr/>
        </p:nvSpPr>
        <p:spPr>
          <a:xfrm>
            <a:off x="439845" y="359284"/>
            <a:ext cx="5167464" cy="1809985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strike="noStrike" spc="-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2.2- Position du </a:t>
            </a:r>
            <a:r>
              <a:rPr lang="en-US" sz="3200" strike="noStrike" spc="-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problème</a:t>
            </a:r>
            <a:endParaRPr lang="en-US" sz="3200" strike="noStrike" spc="-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Une image contenant bâtiment, bouteille, intérieur, ville&#10;&#10;Description générée automatiquement">
            <a:extLst>
              <a:ext uri="{FF2B5EF4-FFF2-40B4-BE49-F238E27FC236}">
                <a16:creationId xmlns:a16="http://schemas.microsoft.com/office/drawing/2014/main" id="{8EF12622-9225-1CC4-5CF3-5B30B3C53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7" r="25191" b="-1"/>
          <a:stretch/>
        </p:blipFill>
        <p:spPr>
          <a:xfrm>
            <a:off x="6243438" y="-13950"/>
            <a:ext cx="3841963" cy="7559665"/>
          </a:xfrm>
          <a:prstGeom prst="rect">
            <a:avLst/>
          </a:prstGeom>
        </p:spPr>
      </p:pic>
      <p:sp>
        <p:nvSpPr>
          <p:cNvPr id="96" name="ZoneTexte 95"/>
          <p:cNvSpPr txBox="1"/>
          <p:nvPr/>
        </p:nvSpPr>
        <p:spPr>
          <a:xfrm>
            <a:off x="448328" y="981141"/>
            <a:ext cx="5660642" cy="5135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strike="noStrike" spc="-1" dirty="0">
                <a:latin typeface="+mj-lt"/>
                <a:ea typeface="+mj-ea"/>
                <a:cs typeface="+mj-cs"/>
              </a:rPr>
              <a:t>« Nous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connaissons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tous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la fable de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l'apprenti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sorcier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, dans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laquelle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le garçon fait porter de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l'eau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au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balai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en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l'absence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de son maître, de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sorte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qu'il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est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sur le point de se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noyer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quand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son maître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réapparaît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. Si le garçon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avait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dû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chercher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un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charme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pour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mettre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fin aux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méfaits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dans les grimoires de la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bibliothèque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de son maître, il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aurait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pu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se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noyer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avant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d'avoir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découvert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l'incantation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correspondante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. (...)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strike="noStrike" spc="-1" dirty="0">
                <a:latin typeface="+mj-lt"/>
                <a:ea typeface="+mj-ea"/>
                <a:cs typeface="+mj-cs"/>
              </a:rPr>
              <a:t>Des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résultats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désastreux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sont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à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prévoir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non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seulement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dans le monde des contes de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fées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mais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aussi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dans le monde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réel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,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là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où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deux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organismes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essentiellement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étrangers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l'un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à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l'autre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sont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associés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pour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tenter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d'atteindre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un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objectif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commun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. Si la communication entre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ces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deux agents quant à la nature de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ce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but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est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incomplète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, il faut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s'attendre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à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ce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que les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résultats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de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cette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coopération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soient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insatisfaisants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. Si nous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utilisons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, pour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atteindre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nos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objectifs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, un agent avec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laquelle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nous ne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pouvons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pas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interférer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efficacement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une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fois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que nous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l'avons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lancée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,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parce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que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l'action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est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si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rapide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et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irrévocable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que nous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n'avons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pas les données pour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intervenir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avant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que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l'action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ne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soit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terminée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,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alors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nous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ferions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mieux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d'être bien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sûrs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que la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finalité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mise dans la machine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est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celle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que nous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désirons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vraiment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. »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strike="noStrike" spc="-1" dirty="0">
                <a:latin typeface="+mj-lt"/>
                <a:ea typeface="+mj-ea"/>
                <a:cs typeface="+mj-cs"/>
              </a:rPr>
              <a:t>(</a:t>
            </a:r>
            <a:r>
              <a:rPr lang="en-US" sz="1600" strike="noStrike" spc="-1" dirty="0" err="1">
                <a:latin typeface="+mj-lt"/>
                <a:ea typeface="+mj-ea"/>
                <a:cs typeface="+mj-cs"/>
              </a:rPr>
              <a:t>Norber</a:t>
            </a:r>
            <a:r>
              <a:rPr lang="en-US" sz="1600" strike="noStrike" spc="-1" dirty="0">
                <a:latin typeface="+mj-lt"/>
                <a:ea typeface="+mj-ea"/>
                <a:cs typeface="+mj-cs"/>
              </a:rPr>
              <a:t> Wiener, «Some Moral and Technical Consequence of Automation, Sciences, 1960, p.130-131)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ZoneTexte 96"/>
          <p:cNvSpPr txBox="1"/>
          <p:nvPr/>
        </p:nvSpPr>
        <p:spPr>
          <a:xfrm>
            <a:off x="432000" y="576000"/>
            <a:ext cx="9360000" cy="958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/>
            <a:r>
              <a:rPr lang="fr-FR" sz="3600" b="1" strike="noStrike" spc="-1">
                <a:solidFill>
                  <a:srgbClr val="FFFFFF"/>
                </a:solidFill>
                <a:latin typeface="Source Sans Pro Black"/>
              </a:rPr>
              <a:t>2.2- Position du problème</a:t>
            </a:r>
          </a:p>
        </p:txBody>
      </p:sp>
      <p:sp>
        <p:nvSpPr>
          <p:cNvPr id="98" name="ZoneTexte 97"/>
          <p:cNvSpPr txBox="1"/>
          <p:nvPr/>
        </p:nvSpPr>
        <p:spPr>
          <a:xfrm>
            <a:off x="2952000" y="5400000"/>
            <a:ext cx="6480000" cy="2016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1800" b="0" strike="noStrike" spc="-1">
                <a:latin typeface="Arial"/>
              </a:rPr>
              <a:t>Si l’on demande à une I.A. de fabriquer le plus de trombones possibles, elle s’évertuera à en fabriquer ad vitam eternam. Si elle n’a aucune notion d’éthique, elle pourra, afin de parvenir à son objectif de fabrication de trombones, en venir à éradiquer les êtres humains si tant est que ceux-ci se mettent en travers de son chemin – ou qu’ils représentent la meilleure source d’atomes pour en fabriquer.</a:t>
            </a:r>
          </a:p>
        </p:txBody>
      </p:sp>
      <p:pic>
        <p:nvPicPr>
          <p:cNvPr id="99" name="Image 98"/>
          <p:cNvPicPr/>
          <p:nvPr/>
        </p:nvPicPr>
        <p:blipFill>
          <a:blip r:embed="rId2"/>
          <a:stretch/>
        </p:blipFill>
        <p:spPr>
          <a:xfrm>
            <a:off x="576000" y="2243520"/>
            <a:ext cx="2297880" cy="3444480"/>
          </a:xfrm>
          <a:prstGeom prst="rect">
            <a:avLst/>
          </a:prstGeom>
          <a:ln w="0">
            <a:noFill/>
          </a:ln>
        </p:spPr>
      </p:pic>
      <p:pic>
        <p:nvPicPr>
          <p:cNvPr id="100" name="Image 99"/>
          <p:cNvPicPr/>
          <p:nvPr/>
        </p:nvPicPr>
        <p:blipFill>
          <a:blip r:embed="rId3"/>
          <a:stretch/>
        </p:blipFill>
        <p:spPr>
          <a:xfrm>
            <a:off x="3278160" y="1599840"/>
            <a:ext cx="2265840" cy="3440160"/>
          </a:xfrm>
          <a:prstGeom prst="rect">
            <a:avLst/>
          </a:prstGeom>
          <a:ln w="0">
            <a:noFill/>
          </a:ln>
        </p:spPr>
      </p:pic>
      <p:pic>
        <p:nvPicPr>
          <p:cNvPr id="101" name="Image 100"/>
          <p:cNvPicPr/>
          <p:nvPr/>
        </p:nvPicPr>
        <p:blipFill>
          <a:blip r:embed="rId4"/>
          <a:stretch/>
        </p:blipFill>
        <p:spPr>
          <a:xfrm>
            <a:off x="6274440" y="2952000"/>
            <a:ext cx="2653560" cy="2079360"/>
          </a:xfrm>
          <a:prstGeom prst="rect">
            <a:avLst/>
          </a:prstGeom>
          <a:ln w="0">
            <a:noFill/>
          </a:ln>
        </p:spPr>
      </p:pic>
      <p:sp>
        <p:nvSpPr>
          <p:cNvPr id="102" name="ZoneTexte 101"/>
          <p:cNvSpPr txBox="1"/>
          <p:nvPr/>
        </p:nvSpPr>
        <p:spPr>
          <a:xfrm>
            <a:off x="6048000" y="2088000"/>
            <a:ext cx="210852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1800" b="0" strike="noStrike" spc="-1">
                <a:latin typeface="Arial"/>
              </a:rPr>
              <a:t>Nick Bostrom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319A95BAC2AF4BB26BA9C0404F3D1D" ma:contentTypeVersion="17" ma:contentTypeDescription="Create a new document." ma:contentTypeScope="" ma:versionID="8e1f57aaf1e888d0b041786f4aa29af5">
  <xsd:schema xmlns:xsd="http://www.w3.org/2001/XMLSchema" xmlns:xs="http://www.w3.org/2001/XMLSchema" xmlns:p="http://schemas.microsoft.com/office/2006/metadata/properties" xmlns:ns3="3884cbe5-0d54-467b-be16-c7a6fe46fd38" xmlns:ns4="4f237226-760e-43a3-8088-978284de0658" targetNamespace="http://schemas.microsoft.com/office/2006/metadata/properties" ma:root="true" ma:fieldsID="7258bc7aa8eacb754b71aed935a1eac9" ns3:_="" ns4:_="">
    <xsd:import namespace="3884cbe5-0d54-467b-be16-c7a6fe46fd38"/>
    <xsd:import namespace="4f237226-760e-43a3-8088-978284de065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4cbe5-0d54-467b-be16-c7a6fe46fd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237226-760e-43a3-8088-978284de065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884cbe5-0d54-467b-be16-c7a6fe46fd38" xsi:nil="true"/>
  </documentManagement>
</p:properties>
</file>

<file path=customXml/itemProps1.xml><?xml version="1.0" encoding="utf-8"?>
<ds:datastoreItem xmlns:ds="http://schemas.openxmlformats.org/officeDocument/2006/customXml" ds:itemID="{EE48A9BC-2E78-4C6F-AF3E-128FA007AD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84cbe5-0d54-467b-be16-c7a6fe46fd38"/>
    <ds:schemaRef ds:uri="4f237226-760e-43a3-8088-978284de06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66A239-7280-4745-9D64-38D5B2ABDB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54CDEC-9130-4FBD-BBDD-073E42260029}">
  <ds:schemaRefs>
    <ds:schemaRef ds:uri="4f237226-760e-43a3-8088-978284de0658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3884cbe5-0d54-467b-be16-c7a6fe46fd38"/>
    <ds:schemaRef ds:uri="http://purl.org/dc/dcmitype/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cf8d721f-5db2-4de6-92ac-f3310e4c4343}" enabled="1" method="Privileged" siteId="{73d292cb-26a4-4f25-b5df-69a6fad715c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1380</Words>
  <Application>Microsoft Office PowerPoint</Application>
  <PresentationFormat>Personnalisé</PresentationFormat>
  <Paragraphs>128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Ion</vt:lpstr>
      <vt:lpstr>Présentation PowerPoint</vt:lpstr>
      <vt:lpstr>2- Problèmes éthiques des algorithmes d’intelligence artificielle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/>
  <dc:description/>
  <cp:lastModifiedBy>Michel Jean</cp:lastModifiedBy>
  <cp:revision>49</cp:revision>
  <dcterms:created xsi:type="dcterms:W3CDTF">2021-02-25T08:11:43Z</dcterms:created>
  <dcterms:modified xsi:type="dcterms:W3CDTF">2024-02-25T19:32:18Z</dcterms:modified>
  <dc:language>fr-CA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0x010100E4319A95BAC2AF4BB26BA9C0404F3D1D</vt:lpwstr>
  </property>
</Properties>
</file>